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858000" cy="9906000" type="A4"/>
  <p:notesSz cx="7104063" cy="10234613"/>
  <p:custDataLst>
    <p:tags r:id="rId3"/>
  </p:custDataLst>
  <p:defaultTextStyle>
    <a:defPPr>
      <a:defRPr lang="zh-CN"/>
    </a:defPPr>
    <a:lvl1pPr marL="0" algn="l" defTabSz="840105" rtl="0" eaLnBrk="1" latinLnBrk="0" hangingPunct="1">
      <a:defRPr sz="1655" kern="1200">
        <a:solidFill>
          <a:schemeClr val="tx1"/>
        </a:solidFill>
        <a:latin typeface="+mn-lt"/>
        <a:ea typeface="+mn-ea"/>
        <a:cs typeface="+mn-cs"/>
      </a:defRPr>
    </a:lvl1pPr>
    <a:lvl2pPr marL="419735" algn="l" defTabSz="840105" rtl="0" eaLnBrk="1" latinLnBrk="0" hangingPunct="1">
      <a:defRPr sz="1655" kern="1200">
        <a:solidFill>
          <a:schemeClr val="tx1"/>
        </a:solidFill>
        <a:latin typeface="+mn-lt"/>
        <a:ea typeface="+mn-ea"/>
        <a:cs typeface="+mn-cs"/>
      </a:defRPr>
    </a:lvl2pPr>
    <a:lvl3pPr marL="840105" algn="l" defTabSz="840105" rtl="0" eaLnBrk="1" latinLnBrk="0" hangingPunct="1">
      <a:defRPr sz="1655" kern="1200">
        <a:solidFill>
          <a:schemeClr val="tx1"/>
        </a:solidFill>
        <a:latin typeface="+mn-lt"/>
        <a:ea typeface="+mn-ea"/>
        <a:cs typeface="+mn-cs"/>
      </a:defRPr>
    </a:lvl3pPr>
    <a:lvl4pPr marL="1259840" algn="l" defTabSz="840105" rtl="0" eaLnBrk="1" latinLnBrk="0" hangingPunct="1">
      <a:defRPr sz="1655" kern="1200">
        <a:solidFill>
          <a:schemeClr val="tx1"/>
        </a:solidFill>
        <a:latin typeface="+mn-lt"/>
        <a:ea typeface="+mn-ea"/>
        <a:cs typeface="+mn-cs"/>
      </a:defRPr>
    </a:lvl4pPr>
    <a:lvl5pPr marL="1679575" algn="l" defTabSz="840105" rtl="0" eaLnBrk="1" latinLnBrk="0" hangingPunct="1">
      <a:defRPr sz="1655" kern="1200">
        <a:solidFill>
          <a:schemeClr val="tx1"/>
        </a:solidFill>
        <a:latin typeface="+mn-lt"/>
        <a:ea typeface="+mn-ea"/>
        <a:cs typeface="+mn-cs"/>
      </a:defRPr>
    </a:lvl5pPr>
    <a:lvl6pPr marL="2099945" algn="l" defTabSz="840105" rtl="0" eaLnBrk="1" latinLnBrk="0" hangingPunct="1">
      <a:defRPr sz="1655" kern="1200">
        <a:solidFill>
          <a:schemeClr val="tx1"/>
        </a:solidFill>
        <a:latin typeface="+mn-lt"/>
        <a:ea typeface="+mn-ea"/>
        <a:cs typeface="+mn-cs"/>
      </a:defRPr>
    </a:lvl6pPr>
    <a:lvl7pPr marL="2519680" algn="l" defTabSz="840105" rtl="0" eaLnBrk="1" latinLnBrk="0" hangingPunct="1">
      <a:defRPr sz="1655" kern="1200">
        <a:solidFill>
          <a:schemeClr val="tx1"/>
        </a:solidFill>
        <a:latin typeface="+mn-lt"/>
        <a:ea typeface="+mn-ea"/>
        <a:cs typeface="+mn-cs"/>
      </a:defRPr>
    </a:lvl7pPr>
    <a:lvl8pPr marL="2939415" algn="l" defTabSz="840105" rtl="0" eaLnBrk="1" latinLnBrk="0" hangingPunct="1">
      <a:defRPr sz="1655" kern="1200">
        <a:solidFill>
          <a:schemeClr val="tx1"/>
        </a:solidFill>
        <a:latin typeface="+mn-lt"/>
        <a:ea typeface="+mn-ea"/>
        <a:cs typeface="+mn-cs"/>
      </a:defRPr>
    </a:lvl8pPr>
    <a:lvl9pPr marL="3359785" algn="l" defTabSz="840105" rtl="0" eaLnBrk="1" latinLnBrk="0" hangingPunct="1">
      <a:defRPr sz="16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80" userDrawn="1">
          <p15:clr>
            <a:srgbClr val="A4A3A4"/>
          </p15:clr>
        </p15:guide>
        <p15:guide id="2" orient="horz" pos="486" userDrawn="1">
          <p15:clr>
            <a:srgbClr val="A4A3A4"/>
          </p15:clr>
        </p15:guide>
        <p15:guide id="3" orient="horz" pos="2684" userDrawn="1">
          <p15:clr>
            <a:srgbClr val="A4A3A4"/>
          </p15:clr>
        </p15:guide>
        <p15:guide id="4" orient="horz" pos="5207" userDrawn="1">
          <p15:clr>
            <a:srgbClr val="A4A3A4"/>
          </p15:clr>
        </p15:guide>
        <p15:guide id="5" pos="2258" userDrawn="1">
          <p15:clr>
            <a:srgbClr val="A4A3A4"/>
          </p15:clr>
        </p15:guide>
        <p15:guide id="6" pos="41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7"/>
    <a:srgbClr val="0000FF"/>
    <a:srgbClr val="005197"/>
    <a:srgbClr val="BABAB8"/>
    <a:srgbClr val="C7C8C3"/>
    <a:srgbClr val="C4C0BD"/>
    <a:srgbClr val="C8C8C4"/>
    <a:srgbClr val="AFAFAD"/>
    <a:srgbClr val="CFCEC9"/>
    <a:srgbClr val="C2C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56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3552" y="108"/>
      </p:cViewPr>
      <p:guideLst>
        <p:guide orient="horz" pos="880"/>
        <p:guide orient="horz" pos="486"/>
        <p:guide orient="horz" pos="2684"/>
        <p:guide orient="horz" pos="5207"/>
        <p:guide pos="2258"/>
        <p:guide pos="41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/>
          <p:nvPr/>
        </p:nvSpPr>
        <p:spPr>
          <a:xfrm>
            <a:off x="2574290" y="1386840"/>
            <a:ext cx="4159250" cy="199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2603235" y="1713015"/>
            <a:ext cx="4146550" cy="1706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>
              <a:lnSpc>
                <a:spcPct val="150000"/>
              </a:lnSpc>
              <a:buFont typeface="Wingdings" panose="05000000000000000000" pitchFamily="2" charset="2"/>
              <a:buChar char="u"/>
              <a:defRPr/>
            </a:pPr>
            <a:r>
              <a:rPr lang="en-US" altLang="zh-CN" sz="1000" dirty="0">
                <a:ea typeface="微软雅黑" panose="020B0503020204020204" charset="-122"/>
                <a:cs typeface="Tahoma" panose="020B0604030504040204" pitchFamily="34" charset="0"/>
                <a:sym typeface="+mn-ea"/>
              </a:rPr>
              <a:t>Support </a:t>
            </a:r>
            <a:r>
              <a:rPr lang="en-US" altLang="zh-CN" sz="1000" dirty="0">
                <a:ea typeface="微软雅黑" panose="020B0503020204020204" charset="-122"/>
                <a:sym typeface="+mn-ea"/>
              </a:rPr>
              <a:t>11</a:t>
            </a:r>
            <a:r>
              <a:rPr lang="en-US" altLang="zh-CN" sz="1000" baseline="30000" dirty="0">
                <a:ea typeface="微软雅黑" panose="020B0503020204020204" charset="-122"/>
                <a:sym typeface="+mn-ea"/>
              </a:rPr>
              <a:t>th</a:t>
            </a:r>
            <a:r>
              <a:rPr lang="en-US" altLang="zh-CN" sz="1000" dirty="0">
                <a:ea typeface="微软雅黑" panose="020B0503020204020204" charset="-122"/>
                <a:sym typeface="+mn-ea"/>
              </a:rPr>
              <a:t> Gen Intel ® Core ™ Processor</a:t>
            </a:r>
          </a:p>
          <a:p>
            <a:pPr lvl="0" algn="l">
              <a:lnSpc>
                <a:spcPct val="150000"/>
              </a:lnSpc>
              <a:buFont typeface="Wingdings" panose="05000000000000000000" pitchFamily="2" charset="2"/>
              <a:buChar char="u"/>
              <a:defRPr/>
            </a:pPr>
            <a:r>
              <a:rPr lang="en-US" altLang="zh-CN" sz="1000" dirty="0">
                <a:ea typeface="微软雅黑" panose="020B0503020204020204" charset="-122"/>
                <a:cs typeface="Tahoma" panose="020B0604030504040204" pitchFamily="34" charset="0"/>
                <a:sym typeface="+mn-ea"/>
              </a:rPr>
              <a:t>Display interface:</a:t>
            </a:r>
            <a:r>
              <a:rPr lang="zh-CN" altLang="en-US" sz="1000" dirty="0">
                <a:ea typeface="微软雅黑" panose="020B0503020204020204" charset="-122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1000" dirty="0">
                <a:ea typeface="微软雅黑" panose="020B0503020204020204" charset="-122"/>
                <a:cs typeface="Tahoma" panose="020B0604030504040204" pitchFamily="34" charset="0"/>
                <a:sym typeface="+mn-ea"/>
              </a:rPr>
              <a:t>HDMI/DP, support sync dual display, </a:t>
            </a:r>
            <a:r>
              <a:rPr lang="en-US" altLang="zh-CN" sz="1000" dirty="0" err="1">
                <a:ea typeface="微软雅黑" panose="020B0503020204020204" charset="-122"/>
                <a:cs typeface="Tahoma" panose="020B0604030504040204" pitchFamily="34" charset="0"/>
                <a:sym typeface="+mn-ea"/>
              </a:rPr>
              <a:t>async</a:t>
            </a:r>
            <a:r>
              <a:rPr lang="en-US" altLang="zh-CN" sz="1000" dirty="0">
                <a:ea typeface="微软雅黑" panose="020B0503020204020204" charset="-122"/>
                <a:cs typeface="Tahoma" panose="020B0604030504040204" pitchFamily="34" charset="0"/>
                <a:sym typeface="+mn-ea"/>
              </a:rPr>
              <a:t> Triple display</a:t>
            </a:r>
            <a:endParaRPr lang="en-US" altLang="zh-CN" sz="1000" dirty="0">
              <a:ea typeface="微软雅黑" panose="020B0503020204020204" charset="-122"/>
              <a:cs typeface="Tahoma" panose="020B0604030504040204" pitchFamily="34" charset="0"/>
            </a:endParaRPr>
          </a:p>
          <a:p>
            <a:pPr lvl="0" algn="l">
              <a:lnSpc>
                <a:spcPct val="150000"/>
              </a:lnSpc>
              <a:buFont typeface="Wingdings" panose="05000000000000000000" pitchFamily="2" charset="2"/>
              <a:buChar char="u"/>
              <a:defRPr/>
            </a:pPr>
            <a:r>
              <a:rPr lang="en-US" altLang="zh-CN" sz="1000" dirty="0">
                <a:ea typeface="微软雅黑" panose="020B0503020204020204" charset="-122"/>
                <a:cs typeface="Tahoma" panose="020B0604030504040204" pitchFamily="34" charset="0"/>
                <a:sym typeface="+mn-ea"/>
              </a:rPr>
              <a:t> Support TPM2.0</a:t>
            </a:r>
            <a:endParaRPr lang="en-US" altLang="zh-CN" sz="1000" dirty="0">
              <a:ea typeface="微软雅黑" panose="020B0503020204020204" charset="-122"/>
              <a:cs typeface="Tahoma" panose="020B0604030504040204" pitchFamily="34" charset="0"/>
            </a:endParaRPr>
          </a:p>
          <a:p>
            <a:pPr lvl="0" algn="l">
              <a:lnSpc>
                <a:spcPct val="150000"/>
              </a:lnSpc>
              <a:buFont typeface="Wingdings" panose="05000000000000000000" pitchFamily="2" charset="2"/>
              <a:buChar char="u"/>
              <a:defRPr/>
            </a:pPr>
            <a:r>
              <a:rPr lang="en-US" altLang="zh-CN" sz="1000" dirty="0">
                <a:ea typeface="微软雅黑" panose="020B0503020204020204" charset="-122"/>
                <a:cs typeface="Tahoma" panose="020B0604030504040204" pitchFamily="34" charset="0"/>
                <a:sym typeface="+mn-ea"/>
              </a:rPr>
              <a:t>Support JAE 80PIN HDMI2.0 Output</a:t>
            </a:r>
            <a:endParaRPr lang="zh-CN" altLang="en-US" sz="1000" dirty="0">
              <a:ea typeface="微软雅黑" panose="020B0503020204020204" charset="-122"/>
              <a:cs typeface="Tahoma" panose="020B0604030504040204" pitchFamily="34" charset="0"/>
            </a:endParaRPr>
          </a:p>
          <a:p>
            <a:pPr lvl="0" algn="l">
              <a:lnSpc>
                <a:spcPct val="150000"/>
              </a:lnSpc>
              <a:buFont typeface="Wingdings" panose="05000000000000000000" pitchFamily="2" charset="2"/>
              <a:buChar char="u"/>
              <a:defRPr/>
            </a:pPr>
            <a:r>
              <a:rPr lang="en-US" sz="1000" dirty="0">
                <a:sym typeface="+mn-ea"/>
              </a:rPr>
              <a:t>Support onboard LPDDR4x memory and M.2 SSD storage</a:t>
            </a:r>
            <a:endParaRPr lang="en-US" sz="1000" dirty="0"/>
          </a:p>
          <a:p>
            <a:pPr lvl="0" algn="l">
              <a:lnSpc>
                <a:spcPct val="150000"/>
              </a:lnSpc>
              <a:buFont typeface="Wingdings" panose="05000000000000000000" pitchFamily="2" charset="2"/>
              <a:buChar char="u"/>
              <a:defRPr/>
            </a:pPr>
            <a:r>
              <a:rPr lang="en-US" sz="1000" dirty="0">
                <a:sym typeface="+mn-ea"/>
              </a:rPr>
              <a:t>Support  Wake on </a:t>
            </a:r>
            <a:r>
              <a:rPr lang="en-US" sz="1000" dirty="0" err="1">
                <a:sym typeface="+mn-ea"/>
              </a:rPr>
              <a:t>Lan</a:t>
            </a:r>
            <a:r>
              <a:rPr lang="en-US" sz="1000" dirty="0">
                <a:sym typeface="+mn-ea"/>
              </a:rPr>
              <a:t>, PXE startup &amp; scheduled boot</a:t>
            </a:r>
            <a:endParaRPr lang="en-US" sz="1000" dirty="0"/>
          </a:p>
          <a:p>
            <a:pPr lvl="0" algn="l">
              <a:lnSpc>
                <a:spcPct val="150000"/>
              </a:lnSpc>
              <a:buFont typeface="Wingdings" panose="05000000000000000000" pitchFamily="2" charset="2"/>
              <a:buChar char="u"/>
              <a:defRPr/>
            </a:pPr>
            <a:r>
              <a:rPr lang="en-US" sz="1000" dirty="0">
                <a:sym typeface="+mn-ea"/>
              </a:rPr>
              <a:t>Support one-key backup and restore system</a:t>
            </a:r>
            <a:endParaRPr sz="1000" dirty="0">
              <a:solidFill>
                <a:schemeClr val="tx1">
                  <a:lumMod val="65000"/>
                  <a:lumOff val="35000"/>
                </a:schemeClr>
              </a:solidFill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7733" y="771662"/>
            <a:ext cx="4526456" cy="346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OPS  i5-1130G7</a:t>
            </a:r>
          </a:p>
        </p:txBody>
      </p:sp>
      <p:cxnSp>
        <p:nvCxnSpPr>
          <p:cNvPr id="9" name="直接连接符 8"/>
          <p:cNvCxnSpPr/>
          <p:nvPr/>
        </p:nvCxnSpPr>
        <p:spPr>
          <a:xfrm>
            <a:off x="117733" y="1128720"/>
            <a:ext cx="6517116" cy="0"/>
          </a:xfrm>
          <a:prstGeom prst="line">
            <a:avLst/>
          </a:prstGeom>
          <a:ln>
            <a:solidFill>
              <a:srgbClr val="D9D9D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/>
          <p:cNvSpPr/>
          <p:nvPr/>
        </p:nvSpPr>
        <p:spPr>
          <a:xfrm>
            <a:off x="2630015" y="1396656"/>
            <a:ext cx="2297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1800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Functional features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2034339" y="3631125"/>
            <a:ext cx="257810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600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Specification </a:t>
            </a:r>
            <a:r>
              <a:rPr lang="en-US" altLang="zh-CN" sz="1600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P</a:t>
            </a:r>
            <a:r>
              <a:rPr lang="zh-CN" altLang="en-US" sz="1600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arameters</a:t>
            </a:r>
          </a:p>
        </p:txBody>
      </p:sp>
      <p:sp>
        <p:nvSpPr>
          <p:cNvPr id="8" name="rect"/>
          <p:cNvSpPr/>
          <p:nvPr/>
        </p:nvSpPr>
        <p:spPr>
          <a:xfrm>
            <a:off x="262127" y="4804663"/>
            <a:ext cx="774191" cy="1668780"/>
          </a:xfrm>
          <a:prstGeom prst="rect">
            <a:avLst/>
          </a:prstGeom>
          <a:noFill/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6" name="图片 5" descr="C:/Users/DS/Desktop/DS2217正面接口图.jpgDS2217正面接口图"/>
          <p:cNvPicPr>
            <a:picLocks noChangeAspect="1"/>
          </p:cNvPicPr>
          <p:nvPr/>
        </p:nvPicPr>
        <p:blipFill>
          <a:blip r:embed="rId3" cstate="print"/>
          <a:srcRect l="2699" t="9583" r="2699"/>
          <a:stretch>
            <a:fillRect/>
          </a:stretch>
        </p:blipFill>
        <p:spPr>
          <a:xfrm>
            <a:off x="252730" y="2033270"/>
            <a:ext cx="2216785" cy="930910"/>
          </a:xfrm>
          <a:prstGeom prst="rect">
            <a:avLst/>
          </a:prstGeom>
        </p:spPr>
      </p:pic>
      <p:graphicFrame>
        <p:nvGraphicFramePr>
          <p:cNvPr id="7" name="表格 6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52425" y="4036060"/>
          <a:ext cx="6282690" cy="536294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768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2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9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66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746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38125">
                <a:tc rowSpan="8">
                  <a:txBody>
                    <a:bodyPr/>
                    <a:lstStyle/>
                    <a:p>
                      <a:pPr marL="36195" marR="0" indent="0" algn="ctr" defTabSz="104267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Configuration</a:t>
                      </a:r>
                      <a:endParaRPr lang="zh-CN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微软雅黑" panose="020B0503020204020204" charset="-122"/>
                        <a:cs typeface="Tahoma" panose="020B0604030504040204" pitchFamily="34" charset="0"/>
                      </a:endParaRPr>
                    </a:p>
                    <a:p>
                      <a:pPr marL="36195" indent="0" algn="ctr" defTabSz="1042670" rtl="0" fontAlgn="ctr">
                        <a:lnSpc>
                          <a:spcPct val="150000"/>
                        </a:lnSpc>
                        <a:buNone/>
                      </a:pPr>
                      <a:endParaRPr lang="zh-CN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微软雅黑" panose="020B0503020204020204" charset="-122"/>
                        <a:cs typeface="Tahoma" panose="020B0604030504040204" pitchFamily="34" charset="0"/>
                      </a:endParaRP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195" indent="0" algn="ctr" defTabSz="1042670" rtl="0" fontAlgn="ctr">
                        <a:lnSpc>
                          <a:spcPct val="150000"/>
                        </a:lnSpc>
                      </a:pPr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CPU</a:t>
                      </a: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lvl="0" indent="0">
                        <a:lnSpc>
                          <a:spcPct val="150000"/>
                        </a:lnSpc>
                        <a:buNone/>
                        <a:defRPr/>
                      </a:pPr>
                      <a:r>
                        <a:rPr lang="en-US" altLang="zh-CN" sz="1000" b="0" i="0" u="none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charset="-122"/>
                        </a:rPr>
                        <a:t>11th Gen Intel ® Core ™ </a:t>
                      </a:r>
                      <a:r>
                        <a:rPr lang="en-US" altLang="zh-CN" sz="1000" b="0" i="0" u="none" baseline="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charset="-122"/>
                        </a:rPr>
                        <a:t> CPU</a:t>
                      </a:r>
                      <a:endParaRPr lang="en-US" altLang="zh-CN" sz="1000" b="0" i="0" u="none" dirty="0">
                        <a:solidFill>
                          <a:schemeClr val="tx1"/>
                        </a:solidFill>
                        <a:latin typeface="+mn-lt"/>
                        <a:ea typeface="微软雅黑" panose="020B0503020204020204" charset="-122"/>
                      </a:endParaRP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650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indent="0" algn="ctr" defTabSz="1042670" rtl="0" fontAlgn="ctr">
                        <a:lnSpc>
                          <a:spcPct val="150000"/>
                        </a:lnSpc>
                      </a:pP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Memory</a:t>
                      </a:r>
                      <a:endParaRPr lang="zh-CN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微软雅黑" panose="020B0503020204020204" charset="-122"/>
                        <a:cs typeface="Tahoma" panose="020B0604030504040204" pitchFamily="34" charset="0"/>
                      </a:endParaRP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36195" indent="0" algn="l" defTabSz="1042670" rtl="0" fontAlgn="ctr">
                        <a:lnSpc>
                          <a:spcPct val="150000"/>
                        </a:lnSpc>
                        <a:buNone/>
                      </a:pPr>
                      <a:r>
                        <a:rPr lang="zh-CN" sz="1000" b="0" i="0" u="none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charset="-122"/>
                        </a:rPr>
                        <a:t>LPDDR4</a:t>
                      </a:r>
                      <a:r>
                        <a:rPr lang="en-US" altLang="zh-CN" sz="1000" b="0" i="0" u="none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charset="-122"/>
                        </a:rPr>
                        <a:t>x</a:t>
                      </a:r>
                      <a:r>
                        <a:rPr lang="zh-CN" sz="1000" b="0" i="0" u="none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charset="-122"/>
                        </a:rPr>
                        <a:t> </a:t>
                      </a:r>
                      <a:r>
                        <a:rPr lang="en-US" altLang="zh-CN" sz="1000" b="0" i="0" u="none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charset="-122"/>
                        </a:rPr>
                        <a:t> 8GB  </a:t>
                      </a:r>
                      <a:r>
                        <a:rPr lang="zh-CN" sz="1000" b="0" i="0" u="none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charset="-122"/>
                        </a:rPr>
                        <a:t>3733Mhz </a:t>
                      </a:r>
                      <a:r>
                        <a:rPr lang="en-US" altLang="zh-CN" sz="1000" b="0" i="0" u="none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charset="-122"/>
                        </a:rPr>
                        <a:t>M</a:t>
                      </a:r>
                      <a:r>
                        <a:rPr lang="zh-CN" sz="1000" b="0" i="0" u="none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charset="-122"/>
                        </a:rPr>
                        <a:t>emory</a:t>
                      </a:r>
                      <a:r>
                        <a:rPr lang="en-US" altLang="zh-CN" sz="1000" b="0" i="0" u="none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charset="-122"/>
                        </a:rPr>
                        <a:t>  </a:t>
                      </a:r>
                      <a:endParaRPr lang="zh-CN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微软雅黑" panose="020B0503020204020204" charset="-122"/>
                        <a:cs typeface="Tahoma" panose="020B0604030504040204" pitchFamily="34" charset="0"/>
                      </a:endParaRP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125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marR="0" indent="0" algn="ctr" defTabSz="104267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  <a:sym typeface="+mn-ea"/>
                        </a:rPr>
                        <a:t>Storage</a:t>
                      </a:r>
                      <a:endParaRPr lang="zh-CN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微软雅黑" panose="020B0503020204020204" charset="-122"/>
                        <a:cs typeface="Tahoma" panose="020B0604030504040204" pitchFamily="34" charset="0"/>
                      </a:endParaRP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6195" indent="0" algn="l" defTabSz="1042670" rtl="0" font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00" b="1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charset="-122"/>
                          <a:sym typeface="+mn-ea"/>
                        </a:rPr>
                        <a:t>M.2 2280 </a:t>
                      </a:r>
                      <a:r>
                        <a:rPr lang="en-US" altLang="zh-CN" sz="1000" b="1" baseline="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charset="-122"/>
                          <a:sym typeface="+mn-ea"/>
                        </a:rPr>
                        <a:t> support </a:t>
                      </a:r>
                      <a:r>
                        <a:rPr lang="en-US" altLang="zh-CN" sz="1000" b="1" dirty="0" err="1">
                          <a:solidFill>
                            <a:schemeClr val="tx1"/>
                          </a:solidFill>
                          <a:latin typeface="+mn-lt"/>
                          <a:ea typeface="微软雅黑" panose="020B0503020204020204" charset="-122"/>
                          <a:sym typeface="+mn-ea"/>
                        </a:rPr>
                        <a:t>NVMe</a:t>
                      </a:r>
                      <a:r>
                        <a:rPr lang="en-US" altLang="zh-CN" sz="1000" b="1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charset="-122"/>
                          <a:sym typeface="+mn-ea"/>
                        </a:rPr>
                        <a:t> protocol</a:t>
                      </a: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165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indent="0" algn="ctr" defTabSz="1042670" rtl="0" fontAlgn="ctr">
                        <a:lnSpc>
                          <a:spcPct val="150000"/>
                        </a:lnSpc>
                      </a:pP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GPU</a:t>
                      </a:r>
                      <a:endParaRPr lang="zh-CN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微软雅黑" panose="020B0503020204020204" charset="-122"/>
                        <a:cs typeface="Tahoma" panose="020B0604030504040204" pitchFamily="34" charset="0"/>
                      </a:endParaRP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36195" indent="0" algn="l" defTabSz="1042670" rtl="0" font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Intel® Iris® Xe Graphics</a:t>
                      </a: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070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36195" marR="0" indent="0" algn="ctr" defTabSz="104267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  <a:sym typeface="+mn-ea"/>
                        </a:rPr>
                        <a:t>Display</a:t>
                      </a:r>
                      <a:endParaRPr lang="zh-CN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微软雅黑" panose="020B0503020204020204" charset="-122"/>
                        <a:cs typeface="Tahoma" panose="020B0604030504040204" pitchFamily="34" charset="0"/>
                      </a:endParaRP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6195" indent="0" algn="l" defTabSz="1042670" rtl="0" font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  <a:sym typeface="+mn-ea"/>
                        </a:rPr>
                        <a:t>80Pin</a:t>
                      </a:r>
                      <a:r>
                        <a:rPr lang="zh-CN" altLang="en-US" sz="1000" baseline="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  <a:sym typeface="+mn-ea"/>
                        </a:rPr>
                        <a:t> </a:t>
                      </a:r>
                      <a:r>
                        <a:rPr lang="en-US" altLang="zh-CN" sz="1000" baseline="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  <a:sym typeface="+mn-ea"/>
                        </a:rPr>
                        <a:t>Rear </a:t>
                      </a:r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  <a:sym typeface="+mn-ea"/>
                        </a:rPr>
                        <a:t>HDMI/Front</a:t>
                      </a:r>
                      <a:r>
                        <a:rPr lang="en-US" altLang="zh-CN" sz="1000" baseline="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  <a:sym typeface="+mn-ea"/>
                        </a:rPr>
                        <a:t> </a:t>
                      </a:r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  <a:sym typeface="+mn-ea"/>
                        </a:rPr>
                        <a:t>HDMI/Front</a:t>
                      </a:r>
                      <a:r>
                        <a:rPr lang="en-US" altLang="zh-CN" sz="1000" baseline="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  <a:sym typeface="+mn-ea"/>
                        </a:rPr>
                        <a:t> </a:t>
                      </a:r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  <a:sym typeface="+mn-ea"/>
                        </a:rPr>
                        <a:t>DP, </a:t>
                      </a:r>
                      <a:r>
                        <a:rPr lang="zh-CN" altLang="en-US" sz="1000" baseline="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  <a:sym typeface="+mn-ea"/>
                        </a:rPr>
                        <a:t> </a:t>
                      </a:r>
                      <a:r>
                        <a:rPr lang="en-US" altLang="zh-CN" sz="1000" baseline="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  <a:sym typeface="+mn-ea"/>
                        </a:rPr>
                        <a:t>support sync &amp; </a:t>
                      </a:r>
                      <a:r>
                        <a:rPr lang="en-US" altLang="zh-CN" sz="1000" baseline="0" dirty="0" err="1">
                          <a:solidFill>
                            <a:schemeClr val="tx1"/>
                          </a:solidFill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  <a:sym typeface="+mn-ea"/>
                        </a:rPr>
                        <a:t>async</a:t>
                      </a:r>
                      <a:r>
                        <a:rPr lang="en-US" altLang="zh-CN" sz="1000" baseline="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  <a:sym typeface="+mn-ea"/>
                        </a:rPr>
                        <a:t> display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charset="-122"/>
                        <a:cs typeface="Tahoma" panose="020B0604030504040204" pitchFamily="34" charset="0"/>
                        <a:sym typeface="+mn-ea"/>
                      </a:endParaRP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910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6195" indent="0" algn="ctr" defTabSz="1042670" rtl="0" fontAlgn="ctr">
                        <a:lnSpc>
                          <a:spcPct val="150000"/>
                        </a:lnSpc>
                      </a:pP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Network</a:t>
                      </a:r>
                      <a:endParaRPr lang="zh-CN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微软雅黑" panose="020B0503020204020204" charset="-122"/>
                        <a:cs typeface="Tahoma" panose="020B0604030504040204" pitchFamily="34" charset="0"/>
                      </a:endParaRP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indent="0" algn="l" defTabSz="1042670" rtl="0" font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LAN</a:t>
                      </a:r>
                      <a:endParaRPr lang="zh-CN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微软雅黑" panose="020B0503020204020204" charset="-122"/>
                        <a:cs typeface="Tahoma" panose="020B0604030504040204" pitchFamily="34" charset="0"/>
                      </a:endParaRP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6195" indent="0" algn="l" defTabSz="1042670" rtl="0" fontAlgn="ctr">
                        <a:lnSpc>
                          <a:spcPct val="150000"/>
                        </a:lnSpc>
                      </a:pPr>
                      <a:r>
                        <a:rPr lang="en-US" altLang="zh-CN" sz="10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charset="-122"/>
                          <a:sym typeface="+mn-ea"/>
                        </a:rPr>
                        <a:t>1*</a:t>
                      </a:r>
                      <a:r>
                        <a:rPr lang="zh-CN" altLang="en-US" sz="10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charset="-122"/>
                          <a:sym typeface="+mn-ea"/>
                        </a:rPr>
                        <a:t> </a:t>
                      </a: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8111H 10M/100M/1000M Ethernet</a:t>
                      </a: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285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indent="0" algn="l" defTabSz="1042670" rtl="0" font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Wifi</a:t>
                      </a:r>
                      <a:endParaRPr lang="zh-CN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微软雅黑" panose="020B0503020204020204" charset="-122"/>
                        <a:cs typeface="Tahoma" panose="020B0604030504040204" pitchFamily="34" charset="0"/>
                      </a:endParaRP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6195" marR="0" lvl="0" indent="0" algn="l" defTabSz="1042670" rtl="0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1* M.2 2230 for </a:t>
                      </a:r>
                      <a:r>
                        <a:rPr lang="en-US" altLang="zh-CN" sz="1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Wifi+BT</a:t>
                      </a:r>
                      <a:endParaRPr lang="zh-CN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微软雅黑" panose="020B0503020204020204" charset="-122"/>
                        <a:cs typeface="Tahoma" panose="020B0604030504040204" pitchFamily="34" charset="0"/>
                      </a:endParaRP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245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indent="0" algn="ctr" defTabSz="1042670" rtl="0" fontAlgn="ctr">
                        <a:lnSpc>
                          <a:spcPct val="150000"/>
                        </a:lnSpc>
                      </a:pP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Audio</a:t>
                      </a:r>
                      <a:endParaRPr lang="zh-CN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微软雅黑" panose="020B0503020204020204" charset="-122"/>
                        <a:cs typeface="Tahoma" panose="020B0604030504040204" pitchFamily="34" charset="0"/>
                      </a:endParaRP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6195" indent="0" algn="l" defTabSz="1042670" rtl="0" font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Realtek ALC897  Audio 5.1 Channel</a:t>
                      </a: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7650">
                <a:tc rowSpan="3">
                  <a:txBody>
                    <a:bodyPr/>
                    <a:lstStyle/>
                    <a:p>
                      <a:pPr marL="36195" indent="0" algn="ctr" defTabSz="1042670" rtl="0" font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I/O</a:t>
                      </a:r>
                      <a:endParaRPr lang="zh-CN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微软雅黑" panose="020B0503020204020204" charset="-122"/>
                        <a:cs typeface="Tahoma" panose="020B0604030504040204" pitchFamily="34" charset="0"/>
                      </a:endParaRP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195" indent="0" algn="ctr" defTabSz="1042670" rtl="0" font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Front</a:t>
                      </a:r>
                      <a:endParaRPr lang="zh-CN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微软雅黑" panose="020B0503020204020204" charset="-122"/>
                        <a:cs typeface="Tahoma" panose="020B0604030504040204" pitchFamily="34" charset="0"/>
                      </a:endParaRP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3">
                  <a:txBody>
                    <a:bodyPr/>
                    <a:lstStyle/>
                    <a:p>
                      <a:pPr marL="36195" marR="0" lvl="0" indent="0" algn="l" defTabSz="1042670" rtl="0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1</a:t>
                      </a: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*HDMI</a:t>
                      </a: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2.0 out</a:t>
                      </a: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  </a:t>
                      </a:r>
                      <a:r>
                        <a:rPr lang="en-US" altLang="zh-CN" sz="1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  <a:sym typeface="+mn-ea"/>
                        </a:rPr>
                        <a:t>1</a:t>
                      </a:r>
                      <a:r>
                        <a:rPr lang="zh-CN" alt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  <a:sym typeface="+mn-ea"/>
                        </a:rPr>
                        <a:t>*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  <a:sym typeface="+mn-ea"/>
                        </a:rPr>
                        <a:t>DP1.4</a:t>
                      </a:r>
                      <a:r>
                        <a:rPr lang="en-US" altLang="zh-CN" sz="1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  <a:sym typeface="+mn-ea"/>
                        </a:rPr>
                        <a:t> out  </a:t>
                      </a: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6</a:t>
                      </a:r>
                      <a:r>
                        <a:rPr lang="zh-CN" alt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  <a:sym typeface="+mn-ea"/>
                        </a:rPr>
                        <a:t>*</a:t>
                      </a:r>
                      <a:r>
                        <a:rPr sz="1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  <a:sym typeface="+mn-ea"/>
                        </a:rPr>
                        <a:t>USB 3.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  <a:sym typeface="+mn-ea"/>
                        </a:rPr>
                        <a:t>2Gen1</a:t>
                      </a:r>
                      <a:r>
                        <a:rPr lang="en-US" altLang="zh-CN" sz="1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  <a:sym typeface="+mn-ea"/>
                        </a:rPr>
                        <a:t>  1</a:t>
                      </a:r>
                      <a:r>
                        <a:rPr lang="zh-CN" alt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  <a:sym typeface="+mn-ea"/>
                        </a:rPr>
                        <a:t>*</a:t>
                      </a: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RJ45</a:t>
                      </a: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altLang="zh-CN" sz="1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  <a:sym typeface="+mn-ea"/>
                        </a:rPr>
                        <a:t>1*Type-C(USB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  <a:sym typeface="+mn-ea"/>
                        </a:rPr>
                        <a:t>2.0</a:t>
                      </a:r>
                      <a:r>
                        <a:rPr lang="zh-CN" alt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  <a:sym typeface="+mn-ea"/>
                        </a:rPr>
                        <a:t>）</a:t>
                      </a:r>
                      <a:r>
                        <a:rPr lang="en-US" altLang="zh-CN" sz="1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  <a:sym typeface="+mn-ea"/>
                        </a:rPr>
                        <a:t>  </a:t>
                      </a: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1*P</a:t>
                      </a:r>
                      <a:r>
                        <a:rPr lang="en-US" altLang="zh-CN" sz="1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ower</a:t>
                      </a: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  1* </a:t>
                      </a: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Restore</a:t>
                      </a: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  1*</a:t>
                      </a: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L</a:t>
                      </a: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ine</a:t>
                      </a: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_</a:t>
                      </a: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out </a:t>
                      </a: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 1*M</a:t>
                      </a: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ic</a:t>
                      </a: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_in  1*Power LED  1*SSD LED  2*WIFI/BT ANT</a:t>
                      </a:r>
                      <a:endParaRPr lang="zh-CN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微软雅黑" panose="020B0503020204020204" charset="-122"/>
                        <a:cs typeface="Tahoma" panose="020B0604030504040204" pitchFamily="34" charset="0"/>
                      </a:endParaRP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7675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6195" indent="0" algn="ctr" defTabSz="1042670" rtl="0" font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Back</a:t>
                      </a:r>
                      <a:endParaRPr lang="zh-CN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微软雅黑" panose="020B0503020204020204" charset="-122"/>
                        <a:cs typeface="Tahoma" panose="020B0604030504040204" pitchFamily="34" charset="0"/>
                      </a:endParaRPr>
                    </a:p>
                  </a:txBody>
                  <a:tcPr marL="9578" marR="9578" marT="9578" marB="0" anchor="ctr"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 vMerge="1">
                  <a:txBody>
                    <a:bodyPr/>
                    <a:lstStyle/>
                    <a:p>
                      <a:endParaRPr lang="ru-KZ"/>
                    </a:p>
                  </a:txBody>
                  <a:tcPr>
                    <a:lnL>
                      <a:noFill/>
                    </a:lnL>
                  </a:tcPr>
                </a:tc>
                <a:tc hMerge="1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850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>
                    <a:lnT w="12700" cmpd="sng">
                      <a:noFill/>
                    </a:lnT>
                  </a:tcPr>
                </a:tc>
                <a:tc gridSpan="3">
                  <a:txBody>
                    <a:bodyPr/>
                    <a:lstStyle/>
                    <a:p>
                      <a:pPr marL="36195" marR="0" lvl="0" indent="0" algn="l" defTabSz="1042670" rtl="0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1</a:t>
                      </a: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*</a:t>
                      </a: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 JAE 80PIN</a:t>
                      </a: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：</a:t>
                      </a: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HDMI2.0 out(4K/60Hz)</a:t>
                      </a:r>
                      <a:endParaRPr lang="zh-CN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微软雅黑" panose="020B0503020204020204" charset="-122"/>
                        <a:cs typeface="Tahoma" panose="020B0604030504040204" pitchFamily="34" charset="0"/>
                      </a:endParaRPr>
                    </a:p>
                  </a:txBody>
                  <a:tcPr marL="9578" marR="9578" marT="9578" marB="0" anchor="ctr"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0195">
                <a:tc>
                  <a:txBody>
                    <a:bodyPr/>
                    <a:lstStyle/>
                    <a:p>
                      <a:pPr marL="36195" indent="0" algn="ctr" defTabSz="1042670" rtl="0" font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Power</a:t>
                      </a:r>
                      <a:endParaRPr lang="zh-CN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微软雅黑" panose="020B0503020204020204" charset="-122"/>
                        <a:cs typeface="Tahoma" panose="020B0604030504040204" pitchFamily="34" charset="0"/>
                      </a:endParaRP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195" indent="0" algn="ctr" defTabSz="1042670" rtl="0" fontAlgn="ctr">
                        <a:lnSpc>
                          <a:spcPct val="150000"/>
                        </a:lnSpc>
                      </a:pP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Input</a:t>
                      </a:r>
                      <a:endParaRPr lang="zh-CN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微软雅黑" panose="020B0503020204020204" charset="-122"/>
                        <a:cs typeface="Tahoma" panose="020B0604030504040204" pitchFamily="34" charset="0"/>
                      </a:endParaRP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6195" indent="0" algn="l" defTabSz="1042670" rtl="0" font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19V4.7A(55</a:t>
                      </a: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±</a:t>
                      </a: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10W</a:t>
                      </a:r>
                      <a:r>
                        <a:rPr lang="en-US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)</a:t>
                      </a:r>
                      <a:endParaRPr lang="en-US" altLang="zh-CN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微软雅黑" panose="020B0503020204020204" charset="-122"/>
                        <a:cs typeface="Tahoma" panose="020B0604030504040204" pitchFamily="34" charset="0"/>
                      </a:endParaRP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2900">
                <a:tc rowSpan="2">
                  <a:txBody>
                    <a:bodyPr/>
                    <a:lstStyle/>
                    <a:p>
                      <a:pPr marL="36195" indent="0" algn="ctr" defTabSz="1042670" rtl="0" font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Size</a:t>
                      </a:r>
                      <a:endParaRPr lang="zh-CN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微软雅黑" panose="020B0503020204020204" charset="-122"/>
                        <a:cs typeface="Tahoma" panose="020B0604030504040204" pitchFamily="34" charset="0"/>
                      </a:endParaRP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195" indent="0" algn="ctr" defTabSz="1042670" rtl="0" fontAlgn="ctr">
                        <a:lnSpc>
                          <a:spcPct val="150000"/>
                        </a:lnSpc>
                      </a:pP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Host</a:t>
                      </a: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（</a:t>
                      </a: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mm</a:t>
                      </a: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）</a:t>
                      </a: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6195" indent="0" algn="l" defTabSz="1042670" rtl="0" font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  <a:sym typeface="+mn-ea"/>
                        </a:rPr>
                        <a:t>195</a:t>
                      </a:r>
                      <a:r>
                        <a:rPr lang="zh-CN" alt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  <a:sym typeface="+mn-ea"/>
                        </a:rPr>
                        <a:t>*180</a:t>
                      </a:r>
                      <a:r>
                        <a:rPr lang="zh-CN" altLang="en-US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*</a:t>
                      </a:r>
                      <a:r>
                        <a:rPr lang="en-US" altLang="zh-CN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30/42mm</a:t>
                      </a: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195" indent="0" algn="l" defTabSz="1042670" rtl="0" font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Packing box</a:t>
                      </a:r>
                      <a:r>
                        <a:rPr lang="zh-CN" altLang="en-US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：</a:t>
                      </a:r>
                      <a:r>
                        <a:rPr lang="en-US" altLang="zh-CN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282*258*77mm</a:t>
                      </a:r>
                      <a:endParaRPr lang="zh-CN" altLang="en-US" sz="10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微软雅黑" panose="020B0503020204020204" charset="-122"/>
                        <a:cs typeface="Tahoma" panose="020B0604030504040204" pitchFamily="34" charset="0"/>
                      </a:endParaRP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8125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195" indent="0" algn="ctr" defTabSz="1042670" rtl="0" fontAlgn="ctr">
                        <a:lnSpc>
                          <a:spcPct val="150000"/>
                        </a:lnSpc>
                      </a:pP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Weight</a:t>
                      </a: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（</a:t>
                      </a: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kg</a:t>
                      </a: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）</a:t>
                      </a: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6195" indent="0" algn="l" defTabSz="1042670" rtl="0" font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N.w</a:t>
                      </a: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≈</a:t>
                      </a: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1.2</a:t>
                      </a: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  </a:t>
                      </a: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Kg</a:t>
                      </a: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                          </a:t>
                      </a:r>
                      <a:r>
                        <a:rPr lang="en-US" altLang="zh-CN" sz="1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G.w</a:t>
                      </a: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≈</a:t>
                      </a: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1.4Kg</a:t>
                      </a: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66725">
                <a:tc rowSpan="3">
                  <a:txBody>
                    <a:bodyPr/>
                    <a:lstStyle/>
                    <a:p>
                      <a:pPr marL="36195" marR="0" indent="0" algn="ctr" defTabSz="104267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+mn-lt"/>
                        </a:rPr>
                        <a:t>Temperature and Humidity</a:t>
                      </a:r>
                      <a:endParaRPr lang="zh-CN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微软雅黑" panose="020B0503020204020204" charset="-122"/>
                        <a:cs typeface="Tahoma" panose="020B0604030504040204" pitchFamily="34" charset="0"/>
                      </a:endParaRP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0" indent="0" algn="ctr" defTabSz="104267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Working</a:t>
                      </a:r>
                      <a:r>
                        <a:rPr lang="en-US" altLang="zh-CN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 Temperature</a:t>
                      </a:r>
                      <a:endParaRPr lang="zh-CN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微软雅黑" panose="020B0503020204020204" charset="-122"/>
                        <a:cs typeface="Tahoma" panose="020B0604030504040204" pitchFamily="34" charset="0"/>
                      </a:endParaRP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36195" indent="0" algn="l" defTabSz="1042670" rtl="0" font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0°C~ 45°C</a:t>
                      </a: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8125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195" indent="0" algn="ctr" defTabSz="1042670" rtl="0" fontAlgn="ctr">
                        <a:lnSpc>
                          <a:spcPct val="150000"/>
                        </a:lnSpc>
                      </a:pP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Storage</a:t>
                      </a:r>
                      <a:r>
                        <a:rPr lang="en-US" altLang="zh-CN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 Temperature</a:t>
                      </a:r>
                      <a:endParaRPr lang="zh-CN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微软雅黑" panose="020B0503020204020204" charset="-122"/>
                        <a:cs typeface="Tahoma" panose="020B0604030504040204" pitchFamily="34" charset="0"/>
                      </a:endParaRP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6195" indent="0" algn="l" defTabSz="1042670" rtl="0" font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-40°C~ 80°C</a:t>
                      </a: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8125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195" indent="0" algn="ctr" defTabSz="1042670" rtl="0" font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Working</a:t>
                      </a:r>
                      <a:r>
                        <a:rPr lang="en-US" altLang="zh-CN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 Humidity</a:t>
                      </a:r>
                      <a:endParaRPr lang="zh-CN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微软雅黑" panose="020B0503020204020204" charset="-122"/>
                        <a:cs typeface="Tahoma" panose="020B0604030504040204" pitchFamily="34" charset="0"/>
                      </a:endParaRP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36195" indent="0" algn="l" defTabSz="1042670" rtl="0" font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10% - 95% @40°C </a:t>
                      </a:r>
                      <a:r>
                        <a:rPr lang="zh-CN" altLang="en-US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altLang="zh-CN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No condensation</a:t>
                      </a:r>
                      <a:endParaRPr lang="zh-CN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微软雅黑" panose="020B0503020204020204" charset="-122"/>
                        <a:cs typeface="Tahoma" panose="020B0604030504040204" pitchFamily="34" charset="0"/>
                      </a:endParaRP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1630">
                <a:tc>
                  <a:txBody>
                    <a:bodyPr/>
                    <a:lstStyle/>
                    <a:p>
                      <a:pPr marL="36195" indent="0" algn="ctr" defTabSz="1042670" rtl="0" font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OS</a:t>
                      </a:r>
                      <a:endParaRPr lang="zh-CN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微软雅黑" panose="020B0503020204020204" charset="-122"/>
                        <a:cs typeface="Tahoma" panose="020B0604030504040204" pitchFamily="34" charset="0"/>
                      </a:endParaRP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195" indent="0" algn="ctr" defTabSz="1042670" rtl="0" font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Supported</a:t>
                      </a:r>
                      <a:r>
                        <a:rPr lang="en-US" altLang="zh-CN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 OS</a:t>
                      </a:r>
                      <a:endParaRPr lang="zh-CN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微软雅黑" panose="020B0503020204020204" charset="-122"/>
                        <a:cs typeface="Tahoma" panose="020B0604030504040204" pitchFamily="34" charset="0"/>
                      </a:endParaRP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6195" indent="0" algn="l" defTabSz="1042670" rtl="0" font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Windows </a:t>
                      </a: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1</a:t>
                      </a: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0</a:t>
                      </a: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/11</a:t>
                      </a: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charset="-122"/>
                          <a:cs typeface="Tahoma" panose="020B0604030504040204" pitchFamily="34" charset="0"/>
                        </a:rPr>
                        <a:t>, Linux</a:t>
                      </a:r>
                    </a:p>
                  </a:txBody>
                  <a:tcPr marL="9578" marR="9578" marT="95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a8a1579a-047f-4441-a086-4c6987c457a8"/>
  <p:tag name="COMMONDATA" val="eyJoZGlkIjoiZWZkYmZlNmE4MDFiN2Q5YThhNGUwNWZiNzQxNzViMG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c049226f-f6f1-4ee2-b0c6-7159c89f75e4}"/>
  <p:tag name="TABLE_ENDDRAG_ORIGIN_RECT" val="494*383"/>
  <p:tag name="TABLE_ENDDRAG_RECT" val="27*336*494*383"/>
</p:tagLst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428</Words>
  <Application>Microsoft Office PowerPoint</Application>
  <PresentationFormat>Лист A4 (210x297 мм)</PresentationFormat>
  <Paragraphs>52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微软雅黑</vt:lpstr>
      <vt:lpstr>宋体</vt:lpstr>
      <vt:lpstr>Arial</vt:lpstr>
      <vt:lpstr>Calibri</vt:lpstr>
      <vt:lpstr>Calibri Light</vt:lpstr>
      <vt:lpstr>Wingdings</vt:lpstr>
      <vt:lpstr>Office 主题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asusnew03</dc:creator>
  <cp:lastModifiedBy>stepline stepline</cp:lastModifiedBy>
  <cp:revision>261</cp:revision>
  <cp:lastPrinted>2022-05-18T09:38:00Z</cp:lastPrinted>
  <dcterms:created xsi:type="dcterms:W3CDTF">2017-03-07T03:38:00Z</dcterms:created>
  <dcterms:modified xsi:type="dcterms:W3CDTF">2024-11-12T06:33:26Z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2052-12.1.0.18608</vt:lpwstr>
  </property>
  <property fmtid="{D5CDD505-2E9C-101B-9397-08002B2CF9AE}" pid="3" name="_2015_ms_pID_725343">
    <vt:lpwstr>(2)aWeqDTvlGS/xWIwyKiKdTcfSVCjbevXAnb743r2KKuk4NX6c7Afv7oI2wC6CB3XGh0ldeKP4
aYT0O/W9VuHqvImZZgNAYq18HAtcU03ffrGr/FS/cL9mAjV21Nc/0Mexj19R6i8FOQcKrteQ
DnHPsOe8IV9UcXuRavStrs/BZoScONxBC+mNB4ULB05pdarSClfppTu51F1zFZ5XEG4rnrqz
JwLXQMr8TPcMgLTWcN</vt:lpwstr>
  </property>
  <property fmtid="{D5CDD505-2E9C-101B-9397-08002B2CF9AE}" pid="4" name="_2015_ms_pID_7253431">
    <vt:lpwstr>O5jCCJfPBq57nXmYUfeFiO9dMQhI32+G7g2lUkryWZTPXNNhpqJgio
6qcb5qmdR8Xg7p/58fnoQD4ZBVGHqwq6PdTHJwpSXzjr6GBgu68Ee6HfG+6mO+uPwMwdfrD3
F7Az6gu9FHPHPvQsfbTHhMvTmbDmUJuwRAkdRc4ayNf51ScCd2mDyEvmS4Xw4kZcT6Ffczvn
Eu9PQqKrwoug5e9M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1623027090</vt:lpwstr>
  </property>
  <property fmtid="{D5CDD505-2E9C-101B-9397-08002B2CF9AE}" pid="9" name="ICV">
    <vt:lpwstr>5CC5985B5CDC4A7E8000A3A6CC36D939</vt:lpwstr>
  </property>
</Properties>
</file>