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104063" cy="10234613"/>
  <p:custDataLst>
    <p:tags r:id="rId3"/>
  </p:custDataLst>
  <p:defaultTextStyle>
    <a:defPPr>
      <a:defRPr lang="zh-CN"/>
    </a:defPPr>
    <a:lvl1pPr marL="0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1pPr>
    <a:lvl2pPr marL="41973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2pPr>
    <a:lvl3pPr marL="84010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3pPr>
    <a:lvl4pPr marL="1259840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4pPr>
    <a:lvl5pPr marL="167957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5pPr>
    <a:lvl6pPr marL="209994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6pPr>
    <a:lvl7pPr marL="2519680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7pPr>
    <a:lvl8pPr marL="293941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8pPr>
    <a:lvl9pPr marL="3359785" algn="l" defTabSz="840105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497">
          <p15:clr>
            <a:srgbClr val="A4A3A4"/>
          </p15:clr>
        </p15:guide>
        <p15:guide id="3" orient="horz" pos="2711">
          <p15:clr>
            <a:srgbClr val="A4A3A4"/>
          </p15:clr>
        </p15:guide>
        <p15:guide id="4" orient="horz" pos="5207">
          <p15:clr>
            <a:srgbClr val="A4A3A4"/>
          </p15:clr>
        </p15:guide>
        <p15:guide id="5" pos="2226">
          <p15:clr>
            <a:srgbClr val="A4A3A4"/>
          </p15:clr>
        </p15:guide>
        <p15:guide id="6" pos="4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7"/>
    <a:srgbClr val="0000FF"/>
    <a:srgbClr val="005197"/>
    <a:srgbClr val="BABAB8"/>
    <a:srgbClr val="C7C8C3"/>
    <a:srgbClr val="C4C0BD"/>
    <a:srgbClr val="C8C8C4"/>
    <a:srgbClr val="AFAFAD"/>
    <a:srgbClr val="CFCEC9"/>
    <a:srgbClr val="C2C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552" y="108"/>
      </p:cViewPr>
      <p:guideLst>
        <p:guide orient="horz" pos="890"/>
        <p:guide orient="horz" pos="497"/>
        <p:guide orient="horz" pos="2711"/>
        <p:guide orient="horz" pos="5207"/>
        <p:guide pos="2226"/>
        <p:guide pos="4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2023/9/1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469515" y="965835"/>
            <a:ext cx="4159250" cy="2653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117733" y="846145"/>
            <a:ext cx="6517116" cy="0"/>
          </a:xfrm>
          <a:prstGeom prst="line">
            <a:avLst/>
          </a:prstGeom>
          <a:ln>
            <a:solidFill>
              <a:srgbClr val="D9D9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630015" y="1006131"/>
            <a:ext cx="180721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140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Functional features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234364" y="3741615"/>
            <a:ext cx="228282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Specification parameters</a:t>
            </a:r>
          </a:p>
        </p:txBody>
      </p:sp>
      <p:sp>
        <p:nvSpPr>
          <p:cNvPr id="8" name="rect"/>
          <p:cNvSpPr/>
          <p:nvPr/>
        </p:nvSpPr>
        <p:spPr>
          <a:xfrm>
            <a:off x="262127" y="4650358"/>
            <a:ext cx="774191" cy="1668780"/>
          </a:xfrm>
          <a:prstGeom prst="rect">
            <a:avLst/>
          </a:prstGeom>
          <a:noFill/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2569210" y="1275080"/>
            <a:ext cx="4065905" cy="24047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 Support 12th Generation IntelliGent Inter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®Core™ i5 i7 processor</a:t>
            </a:r>
            <a:endParaRPr lang="en-US" altLang="zh-CN" sz="905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zh-CN" altLang="en-US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HDMI/DP/Type-c Support synchronous dual display.</a:t>
            </a:r>
            <a:r>
              <a:rPr lang="zh-CN" altLang="en-US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A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synchronous three display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Support TPM2.0</a:t>
            </a:r>
          </a:p>
          <a:p>
            <a:pPr lvl="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BIOS  Support AMI 256Mbit Non-disk Boot 、On Power up、Timing boot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Support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HDMI 2.0 output+JAE 80PIN HDMI 2.0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 output</a:t>
            </a:r>
          </a:p>
          <a:p>
            <a:pPr lvl="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Support Double Channel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SO-DIMM DDR4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Memory and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M.2 SSD Storage</a:t>
            </a:r>
          </a:p>
          <a:p>
            <a:pPr lvl="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Support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</a:rPr>
              <a:t>JAE 80PIN </a:t>
            </a:r>
            <a:r>
              <a:rPr lang="en-US" altLang="zh-CN" sz="905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connecting interface</a:t>
            </a:r>
            <a:endParaRPr lang="zh-CN" altLang="en-US" sz="905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endParaRPr lang="en-US" altLang="zh-CN" sz="905" dirty="0">
              <a:solidFill>
                <a:srgbClr val="595757"/>
              </a:solidFill>
              <a:latin typeface="微软雅黑" panose="020B0503020204020204" charset="-122"/>
              <a:ea typeface="微软雅黑" panose="020B0503020204020204" charset="-122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zh-CN" altLang="en-US" sz="905" dirty="0">
              <a:solidFill>
                <a:srgbClr val="595757"/>
              </a:solidFill>
              <a:latin typeface="微软雅黑" panose="020B0503020204020204" charset="-122"/>
              <a:ea typeface="微软雅黑" panose="020B0503020204020204" charset="-122"/>
              <a:cs typeface="Tahoma" panose="020B0604030504040204" pitchFamily="34" charset="0"/>
            </a:endParaRPr>
          </a:p>
        </p:txBody>
      </p:sp>
      <p:pic>
        <p:nvPicPr>
          <p:cNvPr id="6" name="图片 5" descr="C:\Users\DS\Desktop\111111111111_副本.png111111111111_副本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-41910" y="1480820"/>
            <a:ext cx="2734310" cy="1317625"/>
          </a:xfrm>
          <a:prstGeom prst="rect">
            <a:avLst/>
          </a:prstGeom>
        </p:spPr>
      </p:pic>
      <p:graphicFrame>
        <p:nvGraphicFramePr>
          <p:cNvPr id="70" name="表格 6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95910" y="4149725"/>
          <a:ext cx="6266180" cy="457274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2405">
                <a:tc rowSpan="9">
                  <a:txBody>
                    <a:bodyPr/>
                    <a:lstStyle/>
                    <a:p>
                      <a:pPr marL="36195" algn="ctr" defTabSz="1042670" rtl="0" eaLnBrk="1" fontAlgn="ctr" latinLnBrk="0" hangingPunct="1">
                        <a:buNone/>
                      </a:pPr>
                      <a:r>
                        <a:rPr lang="zh-CN" altLang="en-US" sz="8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Standard 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</a:endParaRPr>
                    </a:p>
                    <a:p>
                      <a:pPr marL="36195" algn="ctr" defTabSz="1042670" rtl="0" eaLnBrk="1" fontAlgn="ctr" latinLnBrk="0" hangingPunct="1">
                        <a:buNone/>
                      </a:pPr>
                      <a:r>
                        <a:rPr lang="zh-CN" altLang="en-US" sz="8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parameters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CPU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lvl="0" indent="0">
                        <a:lnSpc>
                          <a:spcPct val="150000"/>
                        </a:lnSpc>
                        <a:buNone/>
                        <a:defRPr/>
                      </a:pPr>
                      <a:r>
                        <a:rPr lang="en-US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12th Gent Intel ® CoRE ™ Processor </a:t>
                      </a:r>
                      <a:endParaRPr lang="en-US" altLang="en-US" sz="800" b="0" i="0" u="none" dirty="0">
                        <a:solidFill>
                          <a:srgbClr val="3E3A39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zh-CN" alt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Memory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 x SO-DIMM DDR4 2666/3200</a:t>
                      </a:r>
                      <a:r>
                        <a:rPr 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MHz </a:t>
                      </a:r>
                      <a:r>
                        <a:rPr lang="en-US" alt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r>
                        <a:rPr 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GB </a:t>
                      </a:r>
                      <a:r>
                        <a:rPr lang="en-US" alt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</a:t>
                      </a:r>
                      <a:r>
                        <a:rPr 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emory</a:t>
                      </a:r>
                      <a:r>
                        <a:rPr lang="en-US" altLang="zh-CN" sz="800" b="0" i="0" u="none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  </a:t>
                      </a:r>
                      <a:endParaRPr lang="en-US" altLang="zh-CN" sz="800" b="0" i="0" u="none" strike="noStrike" kern="1200" dirty="0">
                        <a:solidFill>
                          <a:srgbClr val="3E3A3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Storage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1*M.2 2280  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Interface support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  Support NVMe and SATA </a:t>
                      </a:r>
                      <a:r>
                        <a:rPr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Dual protoco</a:t>
                      </a:r>
                    </a:p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(Manual switching)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0" lvl="0" indent="0" algn="l" defTabSz="1042670" rtl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1*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2.5" SATA HDD/SDD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Graphics Card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Intel® UHD Graphics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Display port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6195" algn="l" defTabSz="1042670" rtl="0" eaLnBrk="1" fontAlgn="ctr" latinLnBrk="0" hangingPunct="1">
                        <a:buNone/>
                      </a:pPr>
                      <a:r>
                        <a:rPr lang="zh-CN" altLang="en-US" sz="800" dirty="0">
                          <a:solidFill>
                            <a:srgbClr val="59575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rgbClr val="59575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HDMI/DP/Type-c 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synchronous dual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display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 &amp;  A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synchronous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three 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display</a:t>
                      </a:r>
                      <a:endParaRPr lang="zh-CN" altLang="en-US" sz="800" b="0" i="0" u="none" strike="noStrike" kern="1200" dirty="0">
                        <a:solidFill>
                          <a:srgbClr val="3E3A3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Network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LAN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1*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Intel I226-V 2.5G Ethernet</a:t>
                      </a:r>
                    </a:p>
                    <a:p>
                      <a:pPr marL="71755" indent="0" algn="l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1*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 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8111H 10M/100M/1000M Ethernet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WIFI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1755" marR="0" lvl="0" indent="0" algn="l" defTabSz="1042670" rtl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1*M.2 2230 for </a:t>
                      </a:r>
                      <a:r>
                        <a:rPr lang="en-US" altLang="zh-CN" sz="800" b="0" i="0" u="none" strike="noStrike" kern="1200" dirty="0" err="1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Wifi+BT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Audio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Cmedia </a:t>
                      </a:r>
                      <a:r>
                        <a:rPr sz="800" dirty="0">
                          <a:solidFill>
                            <a:srgbClr val="3E3A39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USB Audio（HS100B）</a:t>
                      </a:r>
                      <a:endParaRPr lang="zh-CN" altLang="en-US" sz="800" b="0" i="0" u="none" strike="noStrike" kern="1200" dirty="0">
                        <a:solidFill>
                          <a:srgbClr val="3E3A3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5">
                <a:tc rowSpan="3">
                  <a:txBody>
                    <a:bodyPr/>
                    <a:lstStyle/>
                    <a:p>
                      <a:pPr marL="3619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I/O port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Front interface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71755" marR="0" lvl="0" indent="0" algn="l" defTabSz="1042670" rtl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1*HDMI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2.0 out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1*</a:t>
                      </a:r>
                      <a:r>
                        <a:rPr 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DP1.4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out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5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*</a:t>
                      </a:r>
                      <a:r>
                        <a:rPr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USB 3.</a:t>
                      </a:r>
                      <a:r>
                        <a:rPr 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0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1*USB2.0 2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*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RJ45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1*P</a:t>
                      </a:r>
                      <a:r>
                        <a:rPr lang="en-US" altLang="zh-CN" sz="800" b="0" i="0" u="none" strike="noStrike" kern="1200" dirty="0" err="1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ower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1*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Reset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1*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L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ine out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1*M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ic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in  1*Type-C(USB 3.0+video transmission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）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1*Power LED 1*HDD/SSD LED  2*WIFI/BT ANT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36195" algn="ctr" defTabSz="1042670" rtl="0" eaLnBrk="1" fontAlgn="ctr" latinLnBrk="0" hangingPunct="1">
                        <a:buNone/>
                      </a:pPr>
                      <a:r>
                        <a:rPr lang="zh-CN" altLang="en-US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Rear interface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0" lvl="0" indent="0" algn="l" defTabSz="1042670" rtl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*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JAE 80PIN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：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HDMI2.0 out(4K/60Hz)</a:t>
                      </a:r>
                    </a:p>
                  </a:txBody>
                  <a:tcPr marL="9578" marR="9578" marT="9578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619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Power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Input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19V4.7A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65">
                <a:tc rowSpan="2">
                  <a:txBody>
                    <a:bodyPr/>
                    <a:lstStyle/>
                    <a:p>
                      <a:pPr marL="3619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SIze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Host Size</a:t>
                      </a: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mm</a:t>
                      </a: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）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Host machine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195</a:t>
                      </a:r>
                      <a:r>
                        <a:rPr lang="zh-CN" altLang="en-US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*180</a:t>
                      </a:r>
                      <a:r>
                        <a:rPr lang="en-US" altLang="zh-CN" sz="8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*</a:t>
                      </a:r>
                      <a:r>
                        <a:rPr lang="en-US" altLang="zh-CN" sz="800" b="0" i="0" u="none" strike="noStrike" kern="1200" baseline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42mm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baseline="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Single package size：</a:t>
                      </a:r>
                      <a:r>
                        <a:rPr lang="en-US" altLang="zh-CN" sz="800" b="0" i="0" u="none" strike="noStrike" kern="1200" baseline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282*258*77mm</a:t>
                      </a:r>
                      <a:endParaRPr lang="en-US" altLang="zh-CN" sz="800" b="0" i="0" u="none" strike="noStrike" kern="1200" baseline="0" dirty="0">
                        <a:solidFill>
                          <a:srgbClr val="3E3A39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en-US" altLang="zh-CN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Weight</a:t>
                      </a:r>
                      <a:r>
                        <a:rPr lang="zh-CN" alt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zh-CN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kg</a:t>
                      </a:r>
                      <a:r>
                        <a:rPr lang="zh-CN" alt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）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Net weight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≈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1.2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Kg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                     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G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ross weight≈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1.4Kg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5285">
                <a:tc rowSpan="3">
                  <a:txBody>
                    <a:bodyPr/>
                    <a:lstStyle/>
                    <a:p>
                      <a:pPr marL="3619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Temperature</a:t>
                      </a: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and </a:t>
                      </a: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Humidity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Operating Temperature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0°C~ 45°C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Storage Temperature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-40°C~ 80°C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Operating</a:t>
                      </a: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 </a:t>
                      </a:r>
                      <a:r>
                        <a:rPr lang="zh-CN" altLang="en-US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Humidity</a:t>
                      </a:r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ahoma" panose="020B0604030504040204" pitchFamily="34" charset="0"/>
                        <a:sym typeface="+mn-ea"/>
                      </a:endParaRP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10% - 95% @40°C  (non-condensing)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3619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System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 indent="0" algn="ctr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Operating System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indent="0" algn="l" defTabSz="1042670" rtl="0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Windows 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1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0</a:t>
                      </a:r>
                      <a:r>
                        <a:rPr lang="en-US" altLang="zh-CN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/11</a:t>
                      </a:r>
                      <a:r>
                        <a:rPr lang="zh-CN" altLang="en-US" sz="8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</a:rPr>
                        <a:t>, Linux</a:t>
                      </a:r>
                    </a:p>
                  </a:txBody>
                  <a:tcPr marL="9578" marR="9578" marT="9578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>
            <p:custDataLst>
              <p:tags r:id="rId2"/>
            </p:custDataLst>
          </p:nvPr>
        </p:nvGraphicFramePr>
        <p:xfrm>
          <a:off x="295275" y="8823325"/>
          <a:ext cx="626681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Order information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900" b="1" dirty="0">
                          <a:solidFill>
                            <a:srgbClr val="22181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  <a:sym typeface="+mn-ea"/>
                        </a:rPr>
                        <a:t>Laptop 12th </a:t>
                      </a: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processor</a:t>
                      </a: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7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dirty="0">
                          <a:latin typeface="Arial" panose="020B0604020202020204" pitchFamily="34" charset="0"/>
                          <a:ea typeface="微软雅黑" panose="020B0503020204020204" charset="-122"/>
                          <a:sym typeface="等线" panose="02010600030101010101" charset="-122"/>
                        </a:rPr>
                        <a:t>I5-1235U</a:t>
                      </a:r>
                      <a:endParaRPr lang="en-US" altLang="zh-CN" sz="900" b="0" dirty="0"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  <a:sym typeface="等线" panose="02010600030101010101" charset="-122"/>
                      </a:endParaRP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7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I7-1255U</a:t>
                      </a:r>
                      <a:endParaRPr lang="en-US" altLang="zh-CN" sz="900" b="0" dirty="0"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DDR4 </a:t>
                      </a:r>
                      <a:r>
                        <a:rPr lang="zh-CN" altLang="en-US" sz="9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Storage</a:t>
                      </a:r>
                      <a:r>
                        <a:rPr lang="en-US" altLang="zh-CN" sz="90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ahoma" panose="020B060403050404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/RAM</a:t>
                      </a: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90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Optiona</a:t>
                      </a:r>
                      <a:r>
                        <a:rPr lang="en-US" altLang="zh-CN" sz="90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l </a:t>
                      </a: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4G/8G/16G/32G</a:t>
                      </a: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Hardisk/SSD</a:t>
                      </a: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Optional</a:t>
                      </a:r>
                      <a:r>
                        <a:rPr lang="en-US" altLang="zh-CN" sz="900" b="0" dirty="0"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 SSD 128G/256G /512G/1TB / HDD 1TB</a:t>
                      </a:r>
                    </a:p>
                  </a:txBody>
                  <a:tcPr anchor="ctr" anchorCtr="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QyMzIwMmNkZjg2ZWE3MjA5ZDlhNWVhZWVmOTc3NjYifQ=="/>
  <p:tag name="KSO_WPP_MARK_KEY" val="a8a1579a-047f-4441-a086-4c6987c457a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2137480-33c7-433a-8ba7-2031bfef7f97}"/>
  <p:tag name="TABLE_ENDDRAG_ORIGIN_RECT" val="493*353"/>
  <p:tag name="TABLE_ENDDRAG_RECT" val="23*326*493*3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f70f413-6730-43d0-ae8b-85916758af4c}"/>
  <p:tag name="TABLE_ENDDRAG_ORIGIN_RECT" val="493*54"/>
  <p:tag name="TABLE_ENDDRAG_RECT" val="23*715*493*54"/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722</Words>
  <Application>Microsoft Office PowerPoint</Application>
  <PresentationFormat>Лист A4 (210x297 мм)</PresentationFormat>
  <Paragraphs>63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Wingdings</vt:lpstr>
      <vt:lpstr>Office 主题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asusnew03</dc:creator>
  <cp:lastModifiedBy>stepline stepline</cp:lastModifiedBy>
  <cp:revision>260</cp:revision>
  <cp:lastPrinted>2022-05-18T09:38:00Z</cp:lastPrinted>
  <dcterms:created xsi:type="dcterms:W3CDTF">2017-03-07T03:38:00Z</dcterms:created>
  <dcterms:modified xsi:type="dcterms:W3CDTF">2023-09-01T09:54:53Z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_2015_ms_pID_725343">
    <vt:lpwstr>(2)aWeqDTvlGS/xWIwyKiKdTcfSVCjbevXAnb743r2KKuk4NX6c7Afv7oI2wC6CB3XGh0ldeKP4
aYT0O/W9VuHqvImZZgNAYq18HAtcU03ffrGr/FS/cL9mAjV21Nc/0Mexj19R6i8FOQcKrteQ
DnHPsOe8IV9UcXuRavStrs/BZoScONxBC+mNB4ULB05pdarSClfppTu51F1zFZ5XEG4rnrqz
JwLXQMr8TPcMgLTWcN</vt:lpwstr>
  </property>
  <property fmtid="{D5CDD505-2E9C-101B-9397-08002B2CF9AE}" pid="4" name="_2015_ms_pID_7253431">
    <vt:lpwstr>O5jCCJfPBq57nXmYUfeFiO9dMQhI32+G7g2lUkryWZTPXNNhpqJgio
6qcb5qmdR8Xg7p/58fnoQD4ZBVGHqwq6PdTHJwpSXzjr6GBgu68Ee6HfG+6mO+uPwMwdfrD3
F7Az6gu9FHPHPvQsfbTHhMvTmbDmUJuwRAkdRc4ayNf51ScCd2mDyEvmS4Xw4kZcT6Ffczvn
Eu9PQqKrwoug5e9M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1623027090</vt:lpwstr>
  </property>
  <property fmtid="{D5CDD505-2E9C-101B-9397-08002B2CF9AE}" pid="9" name="ICV">
    <vt:lpwstr>F29C81872B8E47C2846128B0C6EADE49</vt:lpwstr>
  </property>
</Properties>
</file>