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76" r:id="rId3"/>
  </p:sldIdLst>
  <p:sldSz cx="7560945" cy="10693400"/>
  <p:notesSz cx="6797675" cy="9926320"/>
  <p:embeddedFontLst>
    <p:embeddedFont>
      <p:font typeface="微软雅黑" panose="020B0503020204020204" pitchFamily="34" charset="-122"/>
      <p:regular r:id="rId8"/>
    </p:embeddedFont>
    <p:embeddedFont>
      <p:font typeface="华文行楷" panose="02010800040101010101" charset="-122"/>
      <p:regular r:id="rId9"/>
    </p:embeddedFont>
    <p:embeddedFont>
      <p:font typeface="Calibri" panose="020F0502020204030204" charset="0"/>
      <p:regular r:id="rId10"/>
      <p:bold r:id="rId11"/>
      <p:italic r:id="rId12"/>
      <p:boldItalic r:id="rId13"/>
    </p:embeddedFont>
  </p:embeddedFontLst>
  <p:defaultTextStyle>
    <a:defPPr>
      <a:defRPr lang="zh-CN"/>
    </a:defPPr>
    <a:lvl1pPr marL="0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3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30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640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94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280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15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950" algn="l" defTabSz="104267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ABD"/>
    <a:srgbClr val="4EACDF"/>
    <a:srgbClr val="3E3A39"/>
    <a:srgbClr val="626262"/>
    <a:srgbClr val="F2F2F2"/>
    <a:srgbClr val="0087C8"/>
    <a:srgbClr val="C6E1EE"/>
    <a:srgbClr val="FFFFFF"/>
    <a:srgbClr val="EDEFEF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044" autoAdjust="0"/>
  </p:normalViewPr>
  <p:slideViewPr>
    <p:cSldViewPr showGuides="1">
      <p:cViewPr varScale="1">
        <p:scale>
          <a:sx n="79" d="100"/>
          <a:sy n="79" d="100"/>
        </p:scale>
        <p:origin x="2784" y="120"/>
      </p:cViewPr>
      <p:guideLst>
        <p:guide orient="horz" pos="2070"/>
        <p:guide orient="horz" pos="-14"/>
        <p:guide pos="-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font" Target="fonts/font2.fntdata"/><Relationship Id="rId8" Type="http://schemas.openxmlformats.org/officeDocument/2006/relationships/font" Target="fonts/font1.fntdata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font" Target="fonts/font6.fntdata"/><Relationship Id="rId12" Type="http://schemas.openxmlformats.org/officeDocument/2006/relationships/font" Target="fonts/font5.fntdata"/><Relationship Id="rId11" Type="http://schemas.openxmlformats.org/officeDocument/2006/relationships/font" Target="fonts/font4.fntdata"/><Relationship Id="rId10" Type="http://schemas.openxmlformats.org/officeDocument/2006/relationships/font" Target="fonts/font3.fntdata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9ECE6-FC56-419A-B9A1-0071653E79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606" y="4714876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1098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045F5-6704-45CA-8019-D8429967F08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3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3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9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2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9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35" indent="0">
              <a:buNone/>
              <a:defRPr sz="2300" b="1"/>
            </a:lvl2pPr>
            <a:lvl3pPr marL="1043305" indent="0">
              <a:buNone/>
              <a:defRPr sz="2100" b="1"/>
            </a:lvl3pPr>
            <a:lvl4pPr marL="1564640" indent="0">
              <a:buNone/>
              <a:defRPr sz="1800" b="1"/>
            </a:lvl4pPr>
            <a:lvl5pPr marL="2085975" indent="0">
              <a:buNone/>
              <a:defRPr sz="1800" b="1"/>
            </a:lvl5pPr>
            <a:lvl6pPr marL="2607945" indent="0">
              <a:buNone/>
              <a:defRPr sz="1800" b="1"/>
            </a:lvl6pPr>
            <a:lvl7pPr marL="3129280" indent="0">
              <a:buNone/>
              <a:defRPr sz="1800" b="1"/>
            </a:lvl7pPr>
            <a:lvl8pPr marL="3650615" indent="0">
              <a:buNone/>
              <a:defRPr sz="1800" b="1"/>
            </a:lvl8pPr>
            <a:lvl9pPr marL="4171950" indent="0">
              <a:buNone/>
              <a:defRPr sz="18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35" indent="0">
              <a:buNone/>
              <a:defRPr sz="2300" b="1"/>
            </a:lvl2pPr>
            <a:lvl3pPr marL="1043305" indent="0">
              <a:buNone/>
              <a:defRPr sz="2100" b="1"/>
            </a:lvl3pPr>
            <a:lvl4pPr marL="1564640" indent="0">
              <a:buNone/>
              <a:defRPr sz="1800" b="1"/>
            </a:lvl4pPr>
            <a:lvl5pPr marL="2085975" indent="0">
              <a:buNone/>
              <a:defRPr sz="1800" b="1"/>
            </a:lvl5pPr>
            <a:lvl6pPr marL="2607945" indent="0">
              <a:buNone/>
              <a:defRPr sz="1800" b="1"/>
            </a:lvl6pPr>
            <a:lvl7pPr marL="3129280" indent="0">
              <a:buNone/>
              <a:defRPr sz="1800" b="1"/>
            </a:lvl7pPr>
            <a:lvl8pPr marL="3650615" indent="0">
              <a:buNone/>
              <a:defRPr sz="1800" b="1"/>
            </a:lvl8pPr>
            <a:lvl9pPr marL="4171950" indent="0">
              <a:buNone/>
              <a:defRPr sz="18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335" indent="0">
              <a:buNone/>
              <a:defRPr sz="1400"/>
            </a:lvl2pPr>
            <a:lvl3pPr marL="1043305" indent="0">
              <a:buNone/>
              <a:defRPr sz="1100"/>
            </a:lvl3pPr>
            <a:lvl4pPr marL="1564640" indent="0">
              <a:buNone/>
              <a:defRPr sz="1000"/>
            </a:lvl4pPr>
            <a:lvl5pPr marL="2085975" indent="0">
              <a:buNone/>
              <a:defRPr sz="1000"/>
            </a:lvl5pPr>
            <a:lvl6pPr marL="2607945" indent="0">
              <a:buNone/>
              <a:defRPr sz="1000"/>
            </a:lvl6pPr>
            <a:lvl7pPr marL="3129280" indent="0">
              <a:buNone/>
              <a:defRPr sz="1000"/>
            </a:lvl7pPr>
            <a:lvl8pPr marL="3650615" indent="0">
              <a:buNone/>
              <a:defRPr sz="1000"/>
            </a:lvl8pPr>
            <a:lvl9pPr marL="417195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335" indent="0">
              <a:buNone/>
              <a:defRPr sz="3200"/>
            </a:lvl2pPr>
            <a:lvl3pPr marL="1043305" indent="0">
              <a:buNone/>
              <a:defRPr sz="2700"/>
            </a:lvl3pPr>
            <a:lvl4pPr marL="1564640" indent="0">
              <a:buNone/>
              <a:defRPr sz="2300"/>
            </a:lvl4pPr>
            <a:lvl5pPr marL="2085975" indent="0">
              <a:buNone/>
              <a:defRPr sz="2300"/>
            </a:lvl5pPr>
            <a:lvl6pPr marL="2607945" indent="0">
              <a:buNone/>
              <a:defRPr sz="2300"/>
            </a:lvl6pPr>
            <a:lvl7pPr marL="3129280" indent="0">
              <a:buNone/>
              <a:defRPr sz="2300"/>
            </a:lvl7pPr>
            <a:lvl8pPr marL="3650615" indent="0">
              <a:buNone/>
              <a:defRPr sz="2300"/>
            </a:lvl8pPr>
            <a:lvl9pPr marL="4171950" indent="0">
              <a:buNone/>
              <a:defRPr sz="23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335" indent="0">
              <a:buNone/>
              <a:defRPr sz="1400"/>
            </a:lvl2pPr>
            <a:lvl3pPr marL="1043305" indent="0">
              <a:buNone/>
              <a:defRPr sz="1100"/>
            </a:lvl3pPr>
            <a:lvl4pPr marL="1564640" indent="0">
              <a:buNone/>
              <a:defRPr sz="1000"/>
            </a:lvl4pPr>
            <a:lvl5pPr marL="2085975" indent="0">
              <a:buNone/>
              <a:defRPr sz="1000"/>
            </a:lvl5pPr>
            <a:lvl6pPr marL="2607945" indent="0">
              <a:buNone/>
              <a:defRPr sz="1000"/>
            </a:lvl6pPr>
            <a:lvl7pPr marL="3129280" indent="0">
              <a:buNone/>
              <a:defRPr sz="1000"/>
            </a:lvl7pPr>
            <a:lvl8pPr marL="3650615" indent="0">
              <a:buNone/>
              <a:defRPr sz="1000"/>
            </a:lvl8pPr>
            <a:lvl9pPr marL="417195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71FC0-93FF-49B4-A114-4B06659F2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856E3-0C44-4358-971A-F325CFD04D3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67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60" indent="-391160" algn="l" defTabSz="1042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755" algn="l" defTabSz="10426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655" indent="-260985" algn="l" defTabSz="1042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625" indent="-260985" algn="l" defTabSz="10426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960" indent="-260985" algn="l" defTabSz="104267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295" indent="-260985" algn="l" defTabSz="1042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0" indent="-260985" algn="l" defTabSz="1042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600" indent="-260985" algn="l" defTabSz="1042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35" indent="-260985" algn="l" defTabSz="1042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35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305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640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75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945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280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15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950" algn="l" defTabSz="104267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jpeg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tags" Target="../tags/tag1.xml"/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矩形 67"/>
          <p:cNvSpPr/>
          <p:nvPr/>
        </p:nvSpPr>
        <p:spPr>
          <a:xfrm>
            <a:off x="4347249" y="2336500"/>
            <a:ext cx="3217313" cy="1646964"/>
          </a:xfrm>
          <a:prstGeom prst="rect">
            <a:avLst/>
          </a:prstGeom>
          <a:solidFill>
            <a:srgbClr val="C6E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9" name="Picture 9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631" y="-25700"/>
            <a:ext cx="322233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254080"/>
            <a:ext cx="7587615" cy="8357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6" name="组合 45"/>
          <p:cNvGrpSpPr/>
          <p:nvPr/>
        </p:nvGrpSpPr>
        <p:grpSpPr>
          <a:xfrm>
            <a:off x="-13336" y="-845988"/>
            <a:ext cx="7789545" cy="2710180"/>
            <a:chOff x="-1" y="-845988"/>
            <a:chExt cx="7789545" cy="2710180"/>
          </a:xfrm>
        </p:grpSpPr>
        <p:pic>
          <p:nvPicPr>
            <p:cNvPr id="4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845988"/>
              <a:ext cx="7789545" cy="2710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" name="矩形 50"/>
            <p:cNvSpPr/>
            <p:nvPr/>
          </p:nvSpPr>
          <p:spPr>
            <a:xfrm>
              <a:off x="5796631" y="90700"/>
              <a:ext cx="18473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1000" b="1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56" name="表格 55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316759" y="9636721"/>
          <a:ext cx="3352165" cy="69432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98855"/>
                <a:gridCol w="2353243"/>
              </a:tblGrid>
              <a:tr h="28384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Working TEMP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0°C~50°C</a:t>
                      </a:r>
                      <a:endParaRPr lang="en-US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524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Storage TEMP</a:t>
                      </a:r>
                      <a:endParaRPr lang="en-US" altLang="zh-CN" sz="10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-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20°C~70°C</a:t>
                      </a:r>
                      <a:endParaRPr lang="en-US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524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Humidity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10%~90% </a:t>
                      </a:r>
                      <a:r>
                        <a:rPr lang="en-US" altLang="zh-CN" sz="10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 (Non-condensing)</a:t>
                      </a:r>
                      <a:endParaRPr lang="en-US" altLang="zh-CN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Freeform 287"/>
          <p:cNvSpPr/>
          <p:nvPr/>
        </p:nvSpPr>
        <p:spPr bwMode="auto">
          <a:xfrm>
            <a:off x="309851" y="9459361"/>
            <a:ext cx="3359150" cy="173038"/>
          </a:xfrm>
          <a:custGeom>
            <a:avLst/>
            <a:gdLst>
              <a:gd name="T0" fmla="*/ 2116 w 2116"/>
              <a:gd name="T1" fmla="*/ 54 h 109"/>
              <a:gd name="T2" fmla="*/ 0 w 2116"/>
              <a:gd name="T3" fmla="*/ 0 h 109"/>
              <a:gd name="T4" fmla="*/ 0 w 2116"/>
              <a:gd name="T5" fmla="*/ 109 h 109"/>
              <a:gd name="T6" fmla="*/ 2116 w 2116"/>
              <a:gd name="T7" fmla="*/ 109 h 109"/>
              <a:gd name="T8" fmla="*/ 2116 w 2116"/>
              <a:gd name="T9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6" h="109">
                <a:moveTo>
                  <a:pt x="2116" y="54"/>
                </a:moveTo>
                <a:lnTo>
                  <a:pt x="0" y="0"/>
                </a:lnTo>
                <a:lnTo>
                  <a:pt x="0" y="109"/>
                </a:lnTo>
                <a:lnTo>
                  <a:pt x="2116" y="109"/>
                </a:lnTo>
                <a:lnTo>
                  <a:pt x="2116" y="54"/>
                </a:ln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Line 368"/>
          <p:cNvSpPr>
            <a:spLocks noChangeShapeType="1"/>
          </p:cNvSpPr>
          <p:nvPr/>
        </p:nvSpPr>
        <p:spPr bwMode="auto">
          <a:xfrm>
            <a:off x="316759" y="9633138"/>
            <a:ext cx="3359150" cy="0"/>
          </a:xfrm>
          <a:prstGeom prst="line">
            <a:avLst/>
          </a:prstGeom>
          <a:noFill/>
          <a:ln w="2" cap="flat">
            <a:solidFill>
              <a:srgbClr val="3E3A39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aphicFrame>
        <p:nvGraphicFramePr>
          <p:cNvPr id="60" name="表格 59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325755" y="4812568"/>
          <a:ext cx="3352318" cy="39344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41833"/>
                <a:gridCol w="2610485"/>
              </a:tblGrid>
              <a:tr h="404967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CPU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defRPr/>
                      </a:pP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Intel® Core™ Haswell structure</a:t>
                      </a:r>
                      <a:endParaRPr lang="en-US" sz="1000" b="0" i="0" u="none" strike="noStrike" kern="1200" baseline="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 I7-4600M    2.9GHz </a:t>
                      </a:r>
                      <a:endParaRPr lang="en-US" sz="1000" b="0" i="0" u="none" strike="noStrike" kern="1200" baseline="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Chipset</a:t>
                      </a:r>
                      <a:endParaRPr lang="en-US" altLang="zh-CN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marR="0" indent="0" algn="l" defTabSz="10426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Intel</a:t>
                      </a:r>
                      <a:r>
                        <a:rPr lang="en-US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HM87</a:t>
                      </a:r>
                      <a:endParaRPr 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Display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Intel® HD Graphics</a:t>
                      </a:r>
                      <a:r>
                        <a:rPr lang="en-US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, dual display</a:t>
                      </a:r>
                      <a:endParaRPr 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Audio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Realtek ALC662    </a:t>
                      </a:r>
                      <a:r>
                        <a:rPr lang="en-US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5.1 channel high-definition audio </a:t>
                      </a:r>
                      <a:endParaRPr 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 rowSpan="2"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Network</a:t>
                      </a:r>
                      <a:endParaRPr lang="en-US" altLang="zh-CN" sz="10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x Realtek RTL8111X, </a:t>
                      </a:r>
                      <a:r>
                        <a:rPr lang="en-US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Gigabit</a:t>
                      </a:r>
                      <a:endParaRPr 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 vMerge="1"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x MINI PCI-E</a:t>
                      </a:r>
                      <a:r>
                        <a:rPr lang="en-US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 port, </a:t>
                      </a:r>
                      <a:r>
                        <a:rPr lang="en-US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supports WIFI</a:t>
                      </a:r>
                      <a:endParaRPr 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Memory (optional)</a:t>
                      </a:r>
                      <a:endParaRPr lang="en-US" altLang="en-US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marR="0" indent="0" algn="l" defTabSz="10426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DDR3  8GB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Storage (optional)</a:t>
                      </a:r>
                      <a:endParaRPr lang="en-US" altLang="en-US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MSATA </a:t>
                      </a:r>
                      <a:r>
                        <a:rPr lang="en-US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512GB</a:t>
                      </a:r>
                      <a:endParaRPr 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USB</a:t>
                      </a:r>
                      <a:endParaRPr lang="en-US" sz="10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4 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x </a:t>
                      </a:r>
                      <a:r>
                        <a:rPr lang="en-US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USB 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2.0, 2 </a:t>
                      </a: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x USB3.0</a:t>
                      </a:r>
                      <a:endParaRPr lang="en-US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6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COM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marR="0" indent="0" algn="l" defTabSz="10426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</a:t>
                      </a:r>
                      <a:r>
                        <a:rPr lang="en-US" altLang="zh-CN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x TTL (80Pin), </a:t>
                      </a: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</a:t>
                      </a:r>
                      <a:r>
                        <a:rPr lang="en-US" altLang="zh-CN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x RS232 (optional)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Watchdog Timer</a:t>
                      </a:r>
                      <a:endParaRPr lang="en-US" altLang="zh-CN" sz="10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yes</a:t>
                      </a:r>
                      <a:endParaRPr lang="en-US" altLang="zh-CN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3G/4G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Module</a:t>
                      </a:r>
                      <a:endParaRPr lang="en-US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optional</a:t>
                      </a:r>
                      <a:endParaRPr lang="en-US" altLang="zh-CN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Security Locker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yes</a:t>
                      </a:r>
                      <a:endParaRPr lang="en-US" altLang="zh-CN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01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Auto-start</a:t>
                      </a:r>
                      <a:endParaRPr lang="en-US" altLang="zh-CN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BIOS</a:t>
                      </a:r>
                      <a:r>
                        <a:rPr lang="zh-CN" alt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support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" name="Freeform 287"/>
          <p:cNvSpPr/>
          <p:nvPr/>
        </p:nvSpPr>
        <p:spPr bwMode="auto">
          <a:xfrm>
            <a:off x="309880" y="4548505"/>
            <a:ext cx="3359150" cy="261620"/>
          </a:xfrm>
          <a:custGeom>
            <a:avLst/>
            <a:gdLst>
              <a:gd name="T0" fmla="*/ 2116 w 2116"/>
              <a:gd name="T1" fmla="*/ 54 h 109"/>
              <a:gd name="T2" fmla="*/ 0 w 2116"/>
              <a:gd name="T3" fmla="*/ 0 h 109"/>
              <a:gd name="T4" fmla="*/ 0 w 2116"/>
              <a:gd name="T5" fmla="*/ 109 h 109"/>
              <a:gd name="T6" fmla="*/ 2116 w 2116"/>
              <a:gd name="T7" fmla="*/ 109 h 109"/>
              <a:gd name="T8" fmla="*/ 2116 w 2116"/>
              <a:gd name="T9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6" h="109">
                <a:moveTo>
                  <a:pt x="2116" y="54"/>
                </a:moveTo>
                <a:lnTo>
                  <a:pt x="0" y="0"/>
                </a:lnTo>
                <a:lnTo>
                  <a:pt x="0" y="109"/>
                </a:lnTo>
                <a:lnTo>
                  <a:pt x="2116" y="109"/>
                </a:lnTo>
                <a:lnTo>
                  <a:pt x="2116" y="54"/>
                </a:ln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Rectangle 91"/>
          <p:cNvSpPr>
            <a:spLocks noChangeArrowheads="1"/>
          </p:cNvSpPr>
          <p:nvPr/>
        </p:nvSpPr>
        <p:spPr bwMode="auto">
          <a:xfrm>
            <a:off x="449580" y="4587240"/>
            <a:ext cx="58547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General</a:t>
            </a:r>
            <a:endParaRPr lang="en-US" altLang="zh-CN" sz="1200" b="1" dirty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3" name="Line 368"/>
          <p:cNvSpPr>
            <a:spLocks noChangeShapeType="1"/>
          </p:cNvSpPr>
          <p:nvPr/>
        </p:nvSpPr>
        <p:spPr bwMode="auto">
          <a:xfrm>
            <a:off x="331817" y="4821209"/>
            <a:ext cx="3345677" cy="12868"/>
          </a:xfrm>
          <a:prstGeom prst="line">
            <a:avLst/>
          </a:prstGeom>
          <a:noFill/>
          <a:ln w="2" cap="flat">
            <a:solidFill>
              <a:srgbClr val="3E3A39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aphicFrame>
        <p:nvGraphicFramePr>
          <p:cNvPr id="64" name="表格 63"/>
          <p:cNvGraphicFramePr>
            <a:graphicFrameLocks noGrp="1"/>
          </p:cNvGraphicFramePr>
          <p:nvPr/>
        </p:nvGraphicFramePr>
        <p:xfrm>
          <a:off x="3924943" y="10081515"/>
          <a:ext cx="3352165" cy="2052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84555"/>
                <a:gridCol w="2467543"/>
              </a:tblGrid>
              <a:tr h="20524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Input Voltage</a:t>
                      </a:r>
                      <a:endParaRPr lang="en-US" altLang="zh-CN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12-19V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" name="Freeform 287"/>
          <p:cNvSpPr/>
          <p:nvPr/>
        </p:nvSpPr>
        <p:spPr bwMode="auto">
          <a:xfrm>
            <a:off x="3929388" y="9897047"/>
            <a:ext cx="3359150" cy="173038"/>
          </a:xfrm>
          <a:custGeom>
            <a:avLst/>
            <a:gdLst>
              <a:gd name="T0" fmla="*/ 2116 w 2116"/>
              <a:gd name="T1" fmla="*/ 54 h 109"/>
              <a:gd name="T2" fmla="*/ 0 w 2116"/>
              <a:gd name="T3" fmla="*/ 0 h 109"/>
              <a:gd name="T4" fmla="*/ 0 w 2116"/>
              <a:gd name="T5" fmla="*/ 109 h 109"/>
              <a:gd name="T6" fmla="*/ 2116 w 2116"/>
              <a:gd name="T7" fmla="*/ 109 h 109"/>
              <a:gd name="T8" fmla="*/ 2116 w 2116"/>
              <a:gd name="T9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6" h="109">
                <a:moveTo>
                  <a:pt x="2116" y="54"/>
                </a:moveTo>
                <a:lnTo>
                  <a:pt x="0" y="0"/>
                </a:lnTo>
                <a:lnTo>
                  <a:pt x="0" y="109"/>
                </a:lnTo>
                <a:lnTo>
                  <a:pt x="2116" y="109"/>
                </a:lnTo>
                <a:lnTo>
                  <a:pt x="2116" y="54"/>
                </a:ln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Rectangle 91"/>
          <p:cNvSpPr>
            <a:spLocks noChangeArrowheads="1"/>
          </p:cNvSpPr>
          <p:nvPr/>
        </p:nvSpPr>
        <p:spPr bwMode="auto">
          <a:xfrm>
            <a:off x="4020820" y="9897110"/>
            <a:ext cx="57594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Power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67" name="Line 368"/>
          <p:cNvSpPr>
            <a:spLocks noChangeShapeType="1"/>
          </p:cNvSpPr>
          <p:nvPr/>
        </p:nvSpPr>
        <p:spPr bwMode="auto">
          <a:xfrm>
            <a:off x="3924631" y="10080977"/>
            <a:ext cx="3359150" cy="0"/>
          </a:xfrm>
          <a:prstGeom prst="line">
            <a:avLst/>
          </a:prstGeom>
          <a:noFill/>
          <a:ln w="2" cap="flat">
            <a:solidFill>
              <a:srgbClr val="3E3A39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aphicFrame>
        <p:nvGraphicFramePr>
          <p:cNvPr id="75" name="表格 74"/>
          <p:cNvGraphicFramePr>
            <a:graphicFrameLocks noGrp="1"/>
          </p:cNvGraphicFramePr>
          <p:nvPr/>
        </p:nvGraphicFramePr>
        <p:xfrm>
          <a:off x="323811" y="9094898"/>
          <a:ext cx="3352098" cy="2052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41833"/>
                <a:gridCol w="2610265"/>
              </a:tblGrid>
              <a:tr h="20524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OS</a:t>
                      </a:r>
                      <a:endParaRPr lang="en-US" altLang="zh-CN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Windows 7/Windows 10 (optional)</a:t>
                      </a:r>
                      <a:endParaRPr lang="en-US" alt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" name="Freeform 287"/>
          <p:cNvSpPr/>
          <p:nvPr/>
        </p:nvSpPr>
        <p:spPr bwMode="auto">
          <a:xfrm>
            <a:off x="313690" y="8855075"/>
            <a:ext cx="3359150" cy="240030"/>
          </a:xfrm>
          <a:custGeom>
            <a:avLst/>
            <a:gdLst>
              <a:gd name="T0" fmla="*/ 2116 w 2116"/>
              <a:gd name="T1" fmla="*/ 54 h 109"/>
              <a:gd name="T2" fmla="*/ 0 w 2116"/>
              <a:gd name="T3" fmla="*/ 0 h 109"/>
              <a:gd name="T4" fmla="*/ 0 w 2116"/>
              <a:gd name="T5" fmla="*/ 109 h 109"/>
              <a:gd name="T6" fmla="*/ 2116 w 2116"/>
              <a:gd name="T7" fmla="*/ 109 h 109"/>
              <a:gd name="T8" fmla="*/ 2116 w 2116"/>
              <a:gd name="T9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6" h="109">
                <a:moveTo>
                  <a:pt x="2116" y="54"/>
                </a:moveTo>
                <a:lnTo>
                  <a:pt x="0" y="0"/>
                </a:lnTo>
                <a:lnTo>
                  <a:pt x="0" y="109"/>
                </a:lnTo>
                <a:lnTo>
                  <a:pt x="2116" y="109"/>
                </a:lnTo>
                <a:lnTo>
                  <a:pt x="2116" y="54"/>
                </a:ln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" name="Line 368"/>
          <p:cNvSpPr>
            <a:spLocks noChangeShapeType="1"/>
          </p:cNvSpPr>
          <p:nvPr/>
        </p:nvSpPr>
        <p:spPr bwMode="auto">
          <a:xfrm>
            <a:off x="316759" y="9094898"/>
            <a:ext cx="3359150" cy="0"/>
          </a:xfrm>
          <a:prstGeom prst="line">
            <a:avLst/>
          </a:prstGeom>
          <a:noFill/>
          <a:ln w="2" cap="flat">
            <a:solidFill>
              <a:srgbClr val="3E3A39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aphicFrame>
        <p:nvGraphicFramePr>
          <p:cNvPr id="83" name="表格 82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3905581" y="4799009"/>
          <a:ext cx="3352165" cy="1788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36930"/>
                <a:gridCol w="2515168"/>
              </a:tblGrid>
              <a:tr h="24955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Power on/off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marR="0" indent="0" algn="l" defTabSz="10426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x </a:t>
                      </a:r>
                      <a:r>
                        <a:rPr lang="en-US" sz="1000" b="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power on/off</a:t>
                      </a:r>
                      <a:endParaRPr lang="en-US" alt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One-key for Recovery</a:t>
                      </a:r>
                      <a:endParaRPr lang="en-US" altLang="zh-CN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x </a:t>
                      </a:r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one-key for recovery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678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Power Indicator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x </a:t>
                      </a:r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power indicator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Display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x  HDMI, 1 x  VGA (</a:t>
                      </a:r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1 x COM</a:t>
                      </a:r>
                      <a:r>
                        <a:rPr lang="zh-CN" altLang="en-US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zh-CN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for option)</a:t>
                      </a:r>
                      <a:endParaRPr lang="en-US" altLang="zh-CN" sz="1000" b="0" i="0" u="none" strike="noStrike" kern="1200" baseline="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USB</a:t>
                      </a:r>
                      <a:endParaRPr lang="en-US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4 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x </a:t>
                      </a:r>
                      <a:r>
                        <a:rPr lang="en-US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USB 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2.0, 2 x USB3.0</a:t>
                      </a:r>
                      <a:endParaRPr lang="en-US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7730">
                <a:tc>
                  <a:txBody>
                    <a:bodyPr/>
                    <a:lstStyle/>
                    <a:p>
                      <a:pPr marL="36195" marR="0" indent="0" algn="ctr" defTabSz="10426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Network</a:t>
                      </a:r>
                      <a:endParaRPr lang="en-US" altLang="zh-CN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x  LAN </a:t>
                      </a:r>
                      <a:r>
                        <a:rPr lang="zh-CN" altLang="en-US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Gigabit</a:t>
                      </a:r>
                      <a:endParaRPr lang="zh-CN" alt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891">
                <a:tc>
                  <a:txBody>
                    <a:bodyPr/>
                    <a:lstStyle/>
                    <a:p>
                      <a:pPr marL="36195" marR="0" indent="0" algn="ctr" defTabSz="10426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Audio</a:t>
                      </a:r>
                      <a:endParaRPr lang="en-US" altLang="zh-CN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1 x audio in, 1</a:t>
                      </a:r>
                      <a:r>
                        <a:rPr lang="zh-CN" altLang="en-US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x audio out</a:t>
                      </a:r>
                      <a:endParaRPr lang="zh-CN" alt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" name="Freeform 287"/>
          <p:cNvSpPr/>
          <p:nvPr/>
        </p:nvSpPr>
        <p:spPr bwMode="auto">
          <a:xfrm>
            <a:off x="3929076" y="4623937"/>
            <a:ext cx="3359150" cy="173038"/>
          </a:xfrm>
          <a:custGeom>
            <a:avLst/>
            <a:gdLst>
              <a:gd name="T0" fmla="*/ 2116 w 2116"/>
              <a:gd name="T1" fmla="*/ 54 h 109"/>
              <a:gd name="T2" fmla="*/ 0 w 2116"/>
              <a:gd name="T3" fmla="*/ 0 h 109"/>
              <a:gd name="T4" fmla="*/ 0 w 2116"/>
              <a:gd name="T5" fmla="*/ 109 h 109"/>
              <a:gd name="T6" fmla="*/ 2116 w 2116"/>
              <a:gd name="T7" fmla="*/ 109 h 109"/>
              <a:gd name="T8" fmla="*/ 2116 w 2116"/>
              <a:gd name="T9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6" h="109">
                <a:moveTo>
                  <a:pt x="2116" y="54"/>
                </a:moveTo>
                <a:lnTo>
                  <a:pt x="0" y="0"/>
                </a:lnTo>
                <a:lnTo>
                  <a:pt x="0" y="109"/>
                </a:lnTo>
                <a:lnTo>
                  <a:pt x="2116" y="109"/>
                </a:lnTo>
                <a:lnTo>
                  <a:pt x="2116" y="54"/>
                </a:ln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9" name="Rectangle 91"/>
          <p:cNvSpPr>
            <a:spLocks noChangeArrowheads="1"/>
          </p:cNvSpPr>
          <p:nvPr/>
        </p:nvSpPr>
        <p:spPr bwMode="auto">
          <a:xfrm>
            <a:off x="4081145" y="4636770"/>
            <a:ext cx="78930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Front Ports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90" name="Line 368"/>
          <p:cNvSpPr>
            <a:spLocks noChangeShapeType="1"/>
          </p:cNvSpPr>
          <p:nvPr/>
        </p:nvSpPr>
        <p:spPr bwMode="auto">
          <a:xfrm>
            <a:off x="3920821" y="4797610"/>
            <a:ext cx="3359150" cy="0"/>
          </a:xfrm>
          <a:prstGeom prst="line">
            <a:avLst/>
          </a:prstGeom>
          <a:noFill/>
          <a:ln w="2" cap="flat">
            <a:solidFill>
              <a:srgbClr val="3E3A39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aphicFrame>
        <p:nvGraphicFramePr>
          <p:cNvPr id="104" name="表格 103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3929388" y="8605523"/>
          <a:ext cx="3352165" cy="112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70280"/>
                <a:gridCol w="2381818"/>
              </a:tblGrid>
              <a:tr h="21082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Dimension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lvl="0" algn="l" defTabSz="1042670" rtl="0" eaLnBrk="1" fontAlgn="ctr" latinLnBrk="0" hangingPunct="1"/>
                      <a:r>
                        <a:rPr lang="en-US" altLang="zh-CN" sz="1000" b="0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195mm (L) x 180mm (W) x 30/42mm (H)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933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Weight</a:t>
                      </a:r>
                      <a:endParaRPr lang="en-US" altLang="zh-CN" sz="10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1.5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kg</a:t>
                      </a:r>
                      <a:endParaRPr 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933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WIFI</a:t>
                      </a:r>
                      <a:r>
                        <a:rPr lang="zh-CN" alt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A</a:t>
                      </a:r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ntenna</a:t>
                      </a:r>
                      <a:endParaRPr lang="zh-CN" altLang="en-US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marR="0" indent="0" algn="l" defTabSz="10426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u="none" strike="noStrike" kern="1200" baseline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2 antenna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933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Security Locker</a:t>
                      </a:r>
                      <a:endParaRPr lang="en-US" altLang="zh-CN" sz="10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yes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Heat </a:t>
                      </a:r>
                      <a:r>
                        <a:rPr lang="zh-CN" alt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Dissipation</a:t>
                      </a:r>
                      <a:endParaRPr lang="zh-CN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fan for cooling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" name="Freeform 287"/>
          <p:cNvSpPr/>
          <p:nvPr/>
        </p:nvSpPr>
        <p:spPr bwMode="auto">
          <a:xfrm>
            <a:off x="3929388" y="8438717"/>
            <a:ext cx="3359150" cy="173038"/>
          </a:xfrm>
          <a:custGeom>
            <a:avLst/>
            <a:gdLst>
              <a:gd name="T0" fmla="*/ 2116 w 2116"/>
              <a:gd name="T1" fmla="*/ 54 h 109"/>
              <a:gd name="T2" fmla="*/ 0 w 2116"/>
              <a:gd name="T3" fmla="*/ 0 h 109"/>
              <a:gd name="T4" fmla="*/ 0 w 2116"/>
              <a:gd name="T5" fmla="*/ 109 h 109"/>
              <a:gd name="T6" fmla="*/ 2116 w 2116"/>
              <a:gd name="T7" fmla="*/ 109 h 109"/>
              <a:gd name="T8" fmla="*/ 2116 w 2116"/>
              <a:gd name="T9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6" h="109">
                <a:moveTo>
                  <a:pt x="2116" y="54"/>
                </a:moveTo>
                <a:lnTo>
                  <a:pt x="0" y="0"/>
                </a:lnTo>
                <a:lnTo>
                  <a:pt x="0" y="109"/>
                </a:lnTo>
                <a:lnTo>
                  <a:pt x="2116" y="109"/>
                </a:lnTo>
                <a:lnTo>
                  <a:pt x="2116" y="54"/>
                </a:ln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8" name="Rectangle 36"/>
          <p:cNvSpPr>
            <a:spLocks noChangeArrowheads="1"/>
          </p:cNvSpPr>
          <p:nvPr/>
        </p:nvSpPr>
        <p:spPr bwMode="auto">
          <a:xfrm>
            <a:off x="449692" y="4119002"/>
            <a:ext cx="1197610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/>
          <a:p>
            <a:pPr lvl="0" algn="l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Specifications</a:t>
            </a:r>
            <a:endParaRPr lang="zh-CN" altLang="zh-CN" sz="1600" b="1" dirty="0">
              <a:solidFill>
                <a:schemeClr val="bg1">
                  <a:lumMod val="50000"/>
                </a:schemeClr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2" name="Rectangle 36"/>
          <p:cNvSpPr>
            <a:spLocks noChangeArrowheads="1"/>
          </p:cNvSpPr>
          <p:nvPr/>
        </p:nvSpPr>
        <p:spPr bwMode="auto">
          <a:xfrm>
            <a:off x="4444338" y="2033740"/>
            <a:ext cx="752475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/>
          <a:p>
            <a:pPr lvl="0" algn="l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Features</a:t>
            </a:r>
            <a:endParaRPr lang="zh-CN" altLang="zh-CN" sz="1600" b="1" dirty="0">
              <a:solidFill>
                <a:schemeClr val="bg1">
                  <a:lumMod val="50000"/>
                </a:schemeClr>
              </a:solidFill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5" name="Rectangle 36"/>
          <p:cNvSpPr>
            <a:spLocks noChangeArrowheads="1"/>
          </p:cNvSpPr>
          <p:nvPr/>
        </p:nvSpPr>
        <p:spPr bwMode="auto">
          <a:xfrm>
            <a:off x="4347210" y="1226185"/>
            <a:ext cx="1788160" cy="738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Model: </a:t>
            </a:r>
            <a:r>
              <a:rPr lang="en-US" sz="1600" dirty="0" smtClean="0">
                <a:solidFill>
                  <a:srgbClr val="3E3A39"/>
                </a:solidFill>
                <a:effectLst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I7-4600M  /8G/512SSD</a:t>
            </a:r>
            <a:endParaRPr lang="en-US" altLang="zh-CN" sz="1600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4278630" y="2339340"/>
            <a:ext cx="3496945" cy="1706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400"/>
              </a:lnSpc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Front VGA+HDMI port, support sync &amp; async display</a:t>
            </a:r>
            <a:endParaRPr lang="en-US" altLang="zh-CN" sz="1000" dirty="0" smtClean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0">
              <a:lnSpc>
                <a:spcPts val="1400"/>
              </a:lnSpc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Support Wake-on-LAN</a:t>
            </a:r>
            <a:endParaRPr lang="en-US" altLang="zh-CN" sz="1000" dirty="0" smtClean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0">
              <a:lnSpc>
                <a:spcPts val="1400"/>
              </a:lnSpc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Compatible with OPS-C series products upgrade and switch  </a:t>
            </a:r>
            <a:endParaRPr lang="en-US" altLang="zh-CN" sz="1000" dirty="0" smtClean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  <a:p>
            <a:pPr lvl="0">
              <a:lnSpc>
                <a:spcPts val="1400"/>
              </a:lnSpc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Smart heat Dissipation with fan for cooling and temperature control                           </a:t>
            </a:r>
            <a:endParaRPr lang="en-US" altLang="zh-CN" sz="1000" dirty="0" smtClean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0">
              <a:lnSpc>
                <a:spcPts val="1400"/>
              </a:lnSpc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BIOS supports AMI 64Mbit boot remotely, auto start and watchdog timer</a:t>
            </a:r>
            <a:endParaRPr lang="en-US" altLang="zh-CN" sz="1000" dirty="0" smtClean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0">
              <a:lnSpc>
                <a:spcPts val="1400"/>
              </a:lnSpc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Support one-key for recovery</a:t>
            </a:r>
            <a:endParaRPr lang="en-US" altLang="zh-CN" sz="1000" dirty="0" smtClean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0">
              <a:lnSpc>
                <a:spcPts val="1400"/>
              </a:lnSpc>
              <a:buFont typeface="Wingdings" panose="05000000000000000000" pitchFamily="2" charset="2"/>
              <a:buChar char="l"/>
            </a:pPr>
            <a:r>
              <a:rPr lang="en-US" altLang="zh-CN" sz="1000" dirty="0" smtClean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Front COM (COM or VGA as option)</a:t>
            </a:r>
            <a:endParaRPr lang="zh-CN" altLang="en-US" sz="900" dirty="0">
              <a:solidFill>
                <a:srgbClr val="59575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</p:txBody>
      </p:sp>
      <p:grpSp>
        <p:nvGrpSpPr>
          <p:cNvPr id="72" name="组合 71"/>
          <p:cNvGrpSpPr/>
          <p:nvPr/>
        </p:nvGrpSpPr>
        <p:grpSpPr>
          <a:xfrm>
            <a:off x="-13335" y="10391775"/>
            <a:ext cx="7574280" cy="301625"/>
            <a:chOff x="635" y="10403205"/>
            <a:chExt cx="7560310" cy="301625"/>
          </a:xfrm>
        </p:grpSpPr>
        <p:sp>
          <p:nvSpPr>
            <p:cNvPr id="76" name="Rectangle 9"/>
            <p:cNvSpPr>
              <a:spLocks noChangeArrowheads="1"/>
            </p:cNvSpPr>
            <p:nvPr/>
          </p:nvSpPr>
          <p:spPr bwMode="auto">
            <a:xfrm>
              <a:off x="635" y="10403205"/>
              <a:ext cx="7560310" cy="301625"/>
            </a:xfrm>
            <a:prstGeom prst="rect">
              <a:avLst/>
            </a:prstGeom>
            <a:solidFill>
              <a:srgbClr val="0087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cxnSp>
          <p:nvCxnSpPr>
            <p:cNvPr id="74" name="直接连接符 73"/>
            <p:cNvCxnSpPr/>
            <p:nvPr/>
          </p:nvCxnSpPr>
          <p:spPr>
            <a:xfrm>
              <a:off x="3780790" y="10441356"/>
              <a:ext cx="0" cy="2088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4" name="表格 53"/>
          <p:cNvGraphicFramePr>
            <a:graphicFrameLocks noGrp="1"/>
          </p:cNvGraphicFramePr>
          <p:nvPr>
            <p:custDataLst>
              <p:tags r:id="rId8"/>
            </p:custDataLst>
          </p:nvPr>
        </p:nvGraphicFramePr>
        <p:xfrm>
          <a:off x="3929388" y="7020800"/>
          <a:ext cx="3352165" cy="145097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41833"/>
                <a:gridCol w="2610265"/>
              </a:tblGrid>
              <a:tr h="327660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Power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1 x DC-In</a:t>
                      </a:r>
                      <a:r>
                        <a:rPr lang="zh-CN" altLang="en-US" sz="1000" b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zh-CN" sz="1000" b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(outer diameter: </a:t>
                      </a:r>
                      <a:r>
                        <a:rPr lang="en-US" altLang="zh-CN" sz="1000" b="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5.5</a:t>
                      </a:r>
                      <a:r>
                        <a:rPr lang="en-US" sz="1000" b="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mm, internal diameter: </a:t>
                      </a:r>
                      <a:r>
                        <a:rPr lang="en-US" altLang="zh-CN" sz="1000" b="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2.5</a:t>
                      </a:r>
                      <a:r>
                        <a:rPr lang="en-US" sz="1000" b="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mm), 1</a:t>
                      </a:r>
                      <a:r>
                        <a:rPr lang="en-US" sz="1000" b="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 x 4 </a:t>
                      </a:r>
                      <a:r>
                        <a:rPr lang="en-US" altLang="zh-CN" sz="1000" b="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Pin</a:t>
                      </a:r>
                      <a:endParaRPr lang="en-US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681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Display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1 x 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华文行楷" panose="02010800040101010101" charset="-122"/>
                          <a:cs typeface="Times New Roman" panose="02020603050405020304" charset="0"/>
                        </a:rPr>
                        <a:t>HDMI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, support 4K</a:t>
                      </a:r>
                      <a:endParaRPr lang="en-US" altLang="zh-CN" sz="1000" b="0" i="0" u="none" strike="noStrike" kern="1200" dirty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681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USB</a:t>
                      </a:r>
                      <a:endParaRPr lang="en-US" sz="10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 2 x USB </a:t>
                      </a:r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2.0</a:t>
                      </a: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, </a:t>
                      </a:r>
                      <a:r>
                        <a:rPr lang="zh-CN" alt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１ｘ</a:t>
                      </a:r>
                      <a:r>
                        <a:rPr lang="en-US" altLang="zh-CN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USB 3.0</a:t>
                      </a:r>
                      <a:endParaRPr lang="en-US" altLang="zh-CN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915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Audio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1</a:t>
                      </a:r>
                      <a:r>
                        <a:rPr lang="zh-CN" altLang="en-US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zh-CN" sz="10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x audio out</a:t>
                      </a:r>
                      <a:endParaRPr lang="zh-CN" alt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681">
                <a:tc>
                  <a:txBody>
                    <a:bodyPr/>
                    <a:lstStyle/>
                    <a:p>
                      <a:pPr marL="36195" algn="ctr" defTabSz="1042670" rtl="0" eaLnBrk="1" fontAlgn="ctr" latinLnBrk="0" hangingPunct="1"/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  <a:sym typeface="+mn-ea"/>
                        </a:rPr>
                        <a:t>Switch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algn="l" defTabSz="104267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3E3A39"/>
                          </a:solidFill>
                          <a:effectLst/>
                          <a:latin typeface="Times New Roman" panose="02020603050405020304" charset="0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9 x JSW</a:t>
                      </a:r>
                      <a:endParaRPr lang="en-US" sz="1000" b="0" i="0" u="none" strike="noStrike" kern="1200" dirty="0" smtClean="0">
                        <a:solidFill>
                          <a:srgbClr val="3E3A39"/>
                        </a:solidFill>
                        <a:effectLst/>
                        <a:latin typeface="Times New Roman" panose="02020603050405020304" charset="0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" name="Freeform 287"/>
          <p:cNvSpPr/>
          <p:nvPr/>
        </p:nvSpPr>
        <p:spPr bwMode="auto">
          <a:xfrm>
            <a:off x="3929380" y="6830060"/>
            <a:ext cx="3359150" cy="220980"/>
          </a:xfrm>
          <a:custGeom>
            <a:avLst/>
            <a:gdLst>
              <a:gd name="T0" fmla="*/ 2116 w 2116"/>
              <a:gd name="T1" fmla="*/ 54 h 109"/>
              <a:gd name="T2" fmla="*/ 0 w 2116"/>
              <a:gd name="T3" fmla="*/ 0 h 109"/>
              <a:gd name="T4" fmla="*/ 0 w 2116"/>
              <a:gd name="T5" fmla="*/ 109 h 109"/>
              <a:gd name="T6" fmla="*/ 2116 w 2116"/>
              <a:gd name="T7" fmla="*/ 109 h 109"/>
              <a:gd name="T8" fmla="*/ 2116 w 2116"/>
              <a:gd name="T9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6" h="109">
                <a:moveTo>
                  <a:pt x="2116" y="54"/>
                </a:moveTo>
                <a:lnTo>
                  <a:pt x="0" y="0"/>
                </a:lnTo>
                <a:lnTo>
                  <a:pt x="0" y="109"/>
                </a:lnTo>
                <a:lnTo>
                  <a:pt x="2116" y="109"/>
                </a:lnTo>
                <a:lnTo>
                  <a:pt x="2116" y="54"/>
                </a:lnTo>
                <a:close/>
              </a:path>
            </a:pathLst>
          </a:custGeom>
          <a:solidFill>
            <a:srgbClr val="DC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" name="Rectangle 91"/>
          <p:cNvSpPr>
            <a:spLocks noChangeArrowheads="1"/>
          </p:cNvSpPr>
          <p:nvPr/>
        </p:nvSpPr>
        <p:spPr bwMode="auto">
          <a:xfrm>
            <a:off x="4081145" y="6848475"/>
            <a:ext cx="125285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Rear Ports (OPS)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84" name="Line 368"/>
          <p:cNvSpPr>
            <a:spLocks noChangeShapeType="1"/>
          </p:cNvSpPr>
          <p:nvPr/>
        </p:nvSpPr>
        <p:spPr bwMode="auto">
          <a:xfrm>
            <a:off x="3929388" y="7050962"/>
            <a:ext cx="3359150" cy="0"/>
          </a:xfrm>
          <a:prstGeom prst="line">
            <a:avLst/>
          </a:prstGeom>
          <a:noFill/>
          <a:ln w="2" cap="flat">
            <a:solidFill>
              <a:srgbClr val="3E3A39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Rectangle 91"/>
          <p:cNvSpPr>
            <a:spLocks noChangeArrowheads="1"/>
          </p:cNvSpPr>
          <p:nvPr/>
        </p:nvSpPr>
        <p:spPr bwMode="auto">
          <a:xfrm>
            <a:off x="360045" y="9448800"/>
            <a:ext cx="104584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Environment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79" name="Rectangle 91"/>
          <p:cNvSpPr>
            <a:spLocks noChangeArrowheads="1"/>
          </p:cNvSpPr>
          <p:nvPr/>
        </p:nvSpPr>
        <p:spPr bwMode="auto">
          <a:xfrm>
            <a:off x="424180" y="8883015"/>
            <a:ext cx="122301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Operating System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81" name="Rectangle 91"/>
          <p:cNvSpPr>
            <a:spLocks noChangeArrowheads="1"/>
          </p:cNvSpPr>
          <p:nvPr/>
        </p:nvSpPr>
        <p:spPr bwMode="auto">
          <a:xfrm>
            <a:off x="3929388" y="8438329"/>
            <a:ext cx="7588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Other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4" name="图片 3" descr="C:\Users\chenyong\Desktop\微信图片_20200601113358.jpg微信图片_20200601113358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449580" y="1948815"/>
            <a:ext cx="3094355" cy="987425"/>
          </a:xfrm>
          <a:prstGeom prst="rect">
            <a:avLst/>
          </a:prstGeom>
        </p:spPr>
      </p:pic>
      <p:sp>
        <p:nvSpPr>
          <p:cNvPr id="48" name="矩形 47"/>
          <p:cNvSpPr/>
          <p:nvPr/>
        </p:nvSpPr>
        <p:spPr>
          <a:xfrm>
            <a:off x="191135" y="191135"/>
            <a:ext cx="5009515" cy="429895"/>
          </a:xfrm>
          <a:prstGeom prst="rect">
            <a:avLst/>
          </a:prstGeom>
        </p:spPr>
        <p:txBody>
          <a:bodyPr wrap="square">
            <a:spAutoFit/>
          </a:bodyPr>
          <a:p>
            <a:pPr lvl="0"/>
            <a:r>
              <a:rPr lang="en-US" altLang="zh-CN" sz="2200" b="1" dirty="0" smtClean="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4th Gen Intel® Core™ Processors</a:t>
            </a:r>
            <a:endParaRPr lang="zh-CN" altLang="en-US" sz="2200" dirty="0" smtClean="0">
              <a:solidFill>
                <a:schemeClr val="bg1"/>
              </a:solidFill>
            </a:endParaRPr>
          </a:p>
        </p:txBody>
      </p:sp>
      <p:sp>
        <p:nvSpPr>
          <p:cNvPr id="2" name="Line 368"/>
          <p:cNvSpPr>
            <a:spLocks noChangeShapeType="1"/>
          </p:cNvSpPr>
          <p:nvPr/>
        </p:nvSpPr>
        <p:spPr bwMode="auto">
          <a:xfrm>
            <a:off x="3929076" y="8622382"/>
            <a:ext cx="3359150" cy="0"/>
          </a:xfrm>
          <a:prstGeom prst="line">
            <a:avLst/>
          </a:prstGeom>
          <a:noFill/>
          <a:ln w="2" cap="flat">
            <a:solidFill>
              <a:srgbClr val="3E3A39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9ed14eee-bd0f-44ba-b417-2ee39ad9c777}"/>
</p:tagLst>
</file>

<file path=ppt/tags/tag2.xml><?xml version="1.0" encoding="utf-8"?>
<p:tagLst xmlns:p="http://schemas.openxmlformats.org/presentationml/2006/main">
  <p:tag name="KSO_WM_UNIT_TABLE_BEAUTIFY" val="smartTable{ad5f267f-565c-4942-95d1-c315d63afb7f}"/>
</p:tagLst>
</file>

<file path=ppt/tags/tag3.xml><?xml version="1.0" encoding="utf-8"?>
<p:tagLst xmlns:p="http://schemas.openxmlformats.org/presentationml/2006/main">
  <p:tag name="KSO_WM_UNIT_TABLE_BEAUTIFY" val="smartTable{f579a358-82ef-4e82-a6b0-f8f58ca13977}"/>
</p:tagLst>
</file>

<file path=ppt/tags/tag4.xml><?xml version="1.0" encoding="utf-8"?>
<p:tagLst xmlns:p="http://schemas.openxmlformats.org/presentationml/2006/main">
  <p:tag name="KSO_WM_UNIT_TABLE_BEAUTIFY" val="smartTable{cc0b8d08-c780-467a-9644-5a4f66f49dae}"/>
</p:tagLst>
</file>

<file path=ppt/tags/tag5.xml><?xml version="1.0" encoding="utf-8"?>
<p:tagLst xmlns:p="http://schemas.openxmlformats.org/presentationml/2006/main">
  <p:tag name="KSO_WM_UNIT_TABLE_BEAUTIFY" val="smartTable{888bef5a-151b-4b53-a972-f5b1e62041db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1589</Words>
  <Application>WPS 演示</Application>
  <PresentationFormat>自定义</PresentationFormat>
  <Paragraphs>175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Tahoma</vt:lpstr>
      <vt:lpstr>Times New Roman</vt:lpstr>
      <vt:lpstr>华文行楷</vt:lpstr>
      <vt:lpstr>Calibri</vt:lpstr>
      <vt:lpstr>Arial Unicode MS</vt:lpstr>
      <vt:lpstr>Office 主题​​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QOTOM</dc:creator>
  <cp:lastModifiedBy>Tina</cp:lastModifiedBy>
  <cp:revision>512</cp:revision>
  <cp:lastPrinted>2019-05-07T03:51:00Z</cp:lastPrinted>
  <dcterms:created xsi:type="dcterms:W3CDTF">2016-12-12T07:26:00Z</dcterms:created>
  <dcterms:modified xsi:type="dcterms:W3CDTF">2021-01-15T09:42:55Z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