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fonts/font1.fntdata" ContentType="application/x-fontdata"/>
  <Override PartName="/ppt/fonts/font2.fntdata" ContentType="application/x-fontdata"/>
  <Override PartName="/ppt/fonts/font3.fntdata" ContentType="application/x-fontdata"/>
  <Override PartName="/ppt/fonts/font4.fntdata" ContentType="application/x-fontdata"/>
  <Override PartName="/ppt/fonts/font5.fntdata" ContentType="application/x-fontdata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4"/>
  </p:notesMasterIdLst>
  <p:sldIdLst>
    <p:sldId id="276" r:id="rId3"/>
  </p:sldIdLst>
  <p:sldSz cx="7560945" cy="10693400"/>
  <p:notesSz cx="6797675" cy="9926320"/>
  <p:embeddedFontLst>
    <p:embeddedFont>
      <p:font typeface="微软雅黑" panose="020B0503020204020204" pitchFamily="34" charset="-122"/>
      <p:regular r:id="rId8"/>
    </p:embeddedFont>
    <p:embeddedFont>
      <p:font typeface="Calibri" panose="020F0502020204030204" charset="0"/>
      <p:regular r:id="rId9"/>
      <p:bold r:id="rId10"/>
      <p:italic r:id="rId11"/>
      <p:boldItalic r:id="rId12"/>
    </p:embeddedFont>
  </p:embeddedFontLst>
  <p:defaultTextStyle>
    <a:defPPr>
      <a:defRPr lang="zh-CN"/>
    </a:defPPr>
    <a:lvl1pPr marL="0" algn="l" defTabSz="104267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335" algn="l" defTabSz="104267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305" algn="l" defTabSz="104267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640" algn="l" defTabSz="104267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5975" algn="l" defTabSz="104267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945" algn="l" defTabSz="104267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280" algn="l" defTabSz="104267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15" algn="l" defTabSz="104267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1950" algn="l" defTabSz="104267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6ABD"/>
    <a:srgbClr val="4EACDF"/>
    <a:srgbClr val="3E3A39"/>
    <a:srgbClr val="626262"/>
    <a:srgbClr val="F2F2F2"/>
    <a:srgbClr val="0087C8"/>
    <a:srgbClr val="C6E1EE"/>
    <a:srgbClr val="FFFFFF"/>
    <a:srgbClr val="EDEFEF"/>
    <a:srgbClr val="D7D7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7" autoAdjust="0"/>
    <p:restoredTop sz="94044" autoAdjust="0"/>
  </p:normalViewPr>
  <p:slideViewPr>
    <p:cSldViewPr showGuides="1">
      <p:cViewPr varScale="1">
        <p:scale>
          <a:sx n="79" d="100"/>
          <a:sy n="79" d="100"/>
        </p:scale>
        <p:origin x="2784" y="120"/>
      </p:cViewPr>
      <p:guideLst>
        <p:guide orient="horz" pos="2145"/>
        <p:guide orient="horz" pos="-12"/>
        <p:guide pos="-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font" Target="fonts/font2.fntdata"/><Relationship Id="rId8" Type="http://schemas.openxmlformats.org/officeDocument/2006/relationships/font" Target="fonts/font1.fntdata"/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font" Target="fonts/font5.fntdata"/><Relationship Id="rId11" Type="http://schemas.openxmlformats.org/officeDocument/2006/relationships/font" Target="fonts/font4.fntdata"/><Relationship Id="rId10" Type="http://schemas.openxmlformats.org/officeDocument/2006/relationships/font" Target="fonts/font3.fntdata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95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51098" y="0"/>
            <a:ext cx="294495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D9ECE6-FC56-419A-B9A1-0071653E793F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082800" y="744538"/>
            <a:ext cx="26320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79606" y="4714876"/>
            <a:ext cx="5438464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428164"/>
            <a:ext cx="2944958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51098" y="9428164"/>
            <a:ext cx="2944958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0045F5-6704-45CA-8019-D8429967F08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34190" y="6059593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3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3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59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2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19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71FC0-93FF-49B4-A114-4B06659F2DE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856E3-0C44-4358-971A-F325CFD04D3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71FC0-93FF-49B4-A114-4B06659F2DE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856E3-0C44-4358-971A-F325CFD04D3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5481916" y="428234"/>
            <a:ext cx="1701284" cy="9124044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78063" y="428234"/>
            <a:ext cx="4977831" cy="9124044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71FC0-93FF-49B4-A114-4B06659F2DE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856E3-0C44-4358-971A-F325CFD04D3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71FC0-93FF-49B4-A114-4B06659F2DE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856E3-0C44-4358-971A-F325CFD04D3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7288" y="6871500"/>
            <a:ext cx="6427074" cy="212382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97288" y="4532321"/>
            <a:ext cx="6427074" cy="2339180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335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30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59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94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2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1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19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71FC0-93FF-49B4-A114-4B06659F2DE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856E3-0C44-4358-971A-F325CFD04D3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78063" y="2495129"/>
            <a:ext cx="3339558" cy="705714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3843642" y="2495129"/>
            <a:ext cx="3339558" cy="705714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71FC0-93FF-49B4-A114-4B06659F2DEA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856E3-0C44-4358-971A-F325CFD04D3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335" indent="0">
              <a:buNone/>
              <a:defRPr sz="2300" b="1"/>
            </a:lvl2pPr>
            <a:lvl3pPr marL="1043305" indent="0">
              <a:buNone/>
              <a:defRPr sz="2100" b="1"/>
            </a:lvl3pPr>
            <a:lvl4pPr marL="1564640" indent="0">
              <a:buNone/>
              <a:defRPr sz="1800" b="1"/>
            </a:lvl4pPr>
            <a:lvl5pPr marL="2085975" indent="0">
              <a:buNone/>
              <a:defRPr sz="1800" b="1"/>
            </a:lvl5pPr>
            <a:lvl6pPr marL="2607945" indent="0">
              <a:buNone/>
              <a:defRPr sz="1800" b="1"/>
            </a:lvl6pPr>
            <a:lvl7pPr marL="3129280" indent="0">
              <a:buNone/>
              <a:defRPr sz="1800" b="1"/>
            </a:lvl7pPr>
            <a:lvl8pPr marL="3650615" indent="0">
              <a:buNone/>
              <a:defRPr sz="1800" b="1"/>
            </a:lvl8pPr>
            <a:lvl9pPr marL="4171950" indent="0">
              <a:buNone/>
              <a:defRPr sz="18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335" indent="0">
              <a:buNone/>
              <a:defRPr sz="2300" b="1"/>
            </a:lvl2pPr>
            <a:lvl3pPr marL="1043305" indent="0">
              <a:buNone/>
              <a:defRPr sz="2100" b="1"/>
            </a:lvl3pPr>
            <a:lvl4pPr marL="1564640" indent="0">
              <a:buNone/>
              <a:defRPr sz="1800" b="1"/>
            </a:lvl4pPr>
            <a:lvl5pPr marL="2085975" indent="0">
              <a:buNone/>
              <a:defRPr sz="1800" b="1"/>
            </a:lvl5pPr>
            <a:lvl6pPr marL="2607945" indent="0">
              <a:buNone/>
              <a:defRPr sz="1800" b="1"/>
            </a:lvl6pPr>
            <a:lvl7pPr marL="3129280" indent="0">
              <a:buNone/>
              <a:defRPr sz="1800" b="1"/>
            </a:lvl7pPr>
            <a:lvl8pPr marL="3650615" indent="0">
              <a:buNone/>
              <a:defRPr sz="1800" b="1"/>
            </a:lvl8pPr>
            <a:lvl9pPr marL="4171950" indent="0">
              <a:buNone/>
              <a:defRPr sz="18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71FC0-93FF-49B4-A114-4B06659F2DEA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856E3-0C44-4358-971A-F325CFD04D3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71FC0-93FF-49B4-A114-4B06659F2DE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856E3-0C44-4358-971A-F325CFD04D3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71FC0-93FF-49B4-A114-4B06659F2DEA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856E3-0C44-4358-971A-F325CFD04D3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78064" y="425756"/>
            <a:ext cx="2487604" cy="1811937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600"/>
            </a:lvl1pPr>
            <a:lvl2pPr marL="521335" indent="0">
              <a:buNone/>
              <a:defRPr sz="1400"/>
            </a:lvl2pPr>
            <a:lvl3pPr marL="1043305" indent="0">
              <a:buNone/>
              <a:defRPr sz="1100"/>
            </a:lvl3pPr>
            <a:lvl4pPr marL="1564640" indent="0">
              <a:buNone/>
              <a:defRPr sz="1000"/>
            </a:lvl4pPr>
            <a:lvl5pPr marL="2085975" indent="0">
              <a:buNone/>
              <a:defRPr sz="1000"/>
            </a:lvl5pPr>
            <a:lvl6pPr marL="2607945" indent="0">
              <a:buNone/>
              <a:defRPr sz="1000"/>
            </a:lvl6pPr>
            <a:lvl7pPr marL="3129280" indent="0">
              <a:buNone/>
              <a:defRPr sz="1000"/>
            </a:lvl7pPr>
            <a:lvl8pPr marL="3650615" indent="0">
              <a:buNone/>
              <a:defRPr sz="1000"/>
            </a:lvl8pPr>
            <a:lvl9pPr marL="417195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71FC0-93FF-49B4-A114-4B06659F2DEA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856E3-0C44-4358-971A-F325CFD04D3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82060" y="7485381"/>
            <a:ext cx="4536758" cy="883692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700"/>
            </a:lvl1pPr>
            <a:lvl2pPr marL="521335" indent="0">
              <a:buNone/>
              <a:defRPr sz="3200"/>
            </a:lvl2pPr>
            <a:lvl3pPr marL="1043305" indent="0">
              <a:buNone/>
              <a:defRPr sz="2700"/>
            </a:lvl3pPr>
            <a:lvl4pPr marL="1564640" indent="0">
              <a:buNone/>
              <a:defRPr sz="2300"/>
            </a:lvl4pPr>
            <a:lvl5pPr marL="2085975" indent="0">
              <a:buNone/>
              <a:defRPr sz="2300"/>
            </a:lvl5pPr>
            <a:lvl6pPr marL="2607945" indent="0">
              <a:buNone/>
              <a:defRPr sz="2300"/>
            </a:lvl6pPr>
            <a:lvl7pPr marL="3129280" indent="0">
              <a:buNone/>
              <a:defRPr sz="2300"/>
            </a:lvl7pPr>
            <a:lvl8pPr marL="3650615" indent="0">
              <a:buNone/>
              <a:defRPr sz="2300"/>
            </a:lvl8pPr>
            <a:lvl9pPr marL="4171950" indent="0">
              <a:buNone/>
              <a:defRPr sz="23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482060" y="8369073"/>
            <a:ext cx="4536758" cy="1254988"/>
          </a:xfrm>
        </p:spPr>
        <p:txBody>
          <a:bodyPr/>
          <a:lstStyle>
            <a:lvl1pPr marL="0" indent="0">
              <a:buNone/>
              <a:defRPr sz="1600"/>
            </a:lvl1pPr>
            <a:lvl2pPr marL="521335" indent="0">
              <a:buNone/>
              <a:defRPr sz="1400"/>
            </a:lvl2pPr>
            <a:lvl3pPr marL="1043305" indent="0">
              <a:buNone/>
              <a:defRPr sz="1100"/>
            </a:lvl3pPr>
            <a:lvl4pPr marL="1564640" indent="0">
              <a:buNone/>
              <a:defRPr sz="1000"/>
            </a:lvl4pPr>
            <a:lvl5pPr marL="2085975" indent="0">
              <a:buNone/>
              <a:defRPr sz="1000"/>
            </a:lvl5pPr>
            <a:lvl6pPr marL="2607945" indent="0">
              <a:buNone/>
              <a:defRPr sz="1000"/>
            </a:lvl6pPr>
            <a:lvl7pPr marL="3129280" indent="0">
              <a:buNone/>
              <a:defRPr sz="1000"/>
            </a:lvl7pPr>
            <a:lvl8pPr marL="3650615" indent="0">
              <a:buNone/>
              <a:defRPr sz="1000"/>
            </a:lvl8pPr>
            <a:lvl9pPr marL="417195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71FC0-93FF-49B4-A114-4B06659F2DEA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856E3-0C44-4358-971A-F325CFD04D3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78063" y="2495129"/>
            <a:ext cx="6805137" cy="7057149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171FC0-93FF-49B4-A114-4B06659F2DE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A856E3-0C44-4358-971A-F325CFD04D32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267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60" indent="-391160" algn="l" defTabSz="1042670" rtl="0" eaLnBrk="1" latinLnBrk="0" hangingPunct="1">
        <a:spcBef>
          <a:spcPct val="20000"/>
        </a:spcBef>
        <a:buFont typeface="Arial" panose="020B0604020202020204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725" indent="-325755" algn="l" defTabSz="1042670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655" indent="-260985" algn="l" defTabSz="10426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625" indent="-260985" algn="l" defTabSz="10426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960" indent="-260985" algn="l" defTabSz="1042670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295" indent="-260985" algn="l" defTabSz="10426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630" indent="-260985" algn="l" defTabSz="10426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600" indent="-260985" algn="l" defTabSz="10426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35" indent="-260985" algn="l" defTabSz="10426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04267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335" algn="l" defTabSz="104267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305" algn="l" defTabSz="104267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640" algn="l" defTabSz="104267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5975" algn="l" defTabSz="104267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945" algn="l" defTabSz="104267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280" algn="l" defTabSz="104267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15" algn="l" defTabSz="104267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1950" algn="l" defTabSz="104267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image" Target="../media/image4.jpeg"/><Relationship Id="rId8" Type="http://schemas.openxmlformats.org/officeDocument/2006/relationships/tags" Target="../tags/tag5.xml"/><Relationship Id="rId7" Type="http://schemas.openxmlformats.org/officeDocument/2006/relationships/tags" Target="../tags/tag4.xml"/><Relationship Id="rId6" Type="http://schemas.openxmlformats.org/officeDocument/2006/relationships/tags" Target="../tags/tag3.xml"/><Relationship Id="rId5" Type="http://schemas.openxmlformats.org/officeDocument/2006/relationships/tags" Target="../tags/tag2.xml"/><Relationship Id="rId4" Type="http://schemas.openxmlformats.org/officeDocument/2006/relationships/tags" Target="../tags/tag1.xml"/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0" Type="http://schemas.openxmlformats.org/officeDocument/2006/relationships/slideLayout" Target="../slideLayouts/slideLayout2.xml"/><Relationship Id="rId1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矩形 67"/>
          <p:cNvSpPr/>
          <p:nvPr/>
        </p:nvSpPr>
        <p:spPr>
          <a:xfrm>
            <a:off x="4347249" y="2336500"/>
            <a:ext cx="3217313" cy="1646964"/>
          </a:xfrm>
          <a:prstGeom prst="rect">
            <a:avLst/>
          </a:prstGeom>
          <a:solidFill>
            <a:srgbClr val="C6E1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69" name="Picture 9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6631" y="-25700"/>
            <a:ext cx="322233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0640" y="255270"/>
            <a:ext cx="7587615" cy="85109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6" name="组合 45"/>
          <p:cNvGrpSpPr/>
          <p:nvPr/>
        </p:nvGrpSpPr>
        <p:grpSpPr>
          <a:xfrm rot="0">
            <a:off x="-13335" y="-873760"/>
            <a:ext cx="7773670" cy="2756535"/>
            <a:chOff x="-1" y="-845988"/>
            <a:chExt cx="7789545" cy="2710180"/>
          </a:xfrm>
        </p:grpSpPr>
        <p:pic>
          <p:nvPicPr>
            <p:cNvPr id="47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" y="-845988"/>
              <a:ext cx="7789545" cy="27101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1" name="矩形 50"/>
            <p:cNvSpPr/>
            <p:nvPr/>
          </p:nvSpPr>
          <p:spPr>
            <a:xfrm>
              <a:off x="5796631" y="90700"/>
              <a:ext cx="184731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zh-CN" altLang="zh-CN" sz="1000" b="1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ahoma" panose="020B0604030504040204" pitchFamily="34" charset="0"/>
              </a:endParaRPr>
            </a:p>
          </p:txBody>
        </p:sp>
      </p:grpSp>
      <p:graphicFrame>
        <p:nvGraphicFramePr>
          <p:cNvPr id="56" name="表格 55"/>
          <p:cNvGraphicFramePr>
            <a:graphicFrameLocks noGrp="1"/>
          </p:cNvGraphicFramePr>
          <p:nvPr>
            <p:custDataLst>
              <p:tags r:id="rId4"/>
            </p:custDataLst>
          </p:nvPr>
        </p:nvGraphicFramePr>
        <p:xfrm>
          <a:off x="318605" y="9688737"/>
          <a:ext cx="3352165" cy="61545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922655"/>
                <a:gridCol w="2429443"/>
              </a:tblGrid>
              <a:tr h="205105">
                <a:tc>
                  <a:txBody>
                    <a:bodyPr/>
                    <a:lstStyle/>
                    <a:p>
                      <a:pPr marL="36195" algn="ctr" defTabSz="1042670" rtl="0" eaLnBrk="1" fontAlgn="ctr" latinLnBrk="0" hangingPunct="1"/>
                      <a:r>
                        <a:rPr lang="en-US" altLang="zh-CN" sz="1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  <a:sym typeface="+mn-ea"/>
                        </a:rPr>
                        <a:t>Working TEMP</a:t>
                      </a:r>
                      <a:endParaRPr lang="en-US" altLang="zh-CN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  <a:ea typeface="微软雅黑" panose="020B0503020204020204" pitchFamily="34" charset="-122"/>
                        <a:cs typeface="Times New Roman" panose="02020603050405020304" charset="0"/>
                        <a:sym typeface="+mn-ea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195" algn="l" defTabSz="1042670" rtl="0" eaLnBrk="1" fontAlgn="ctr" latinLnBrk="0" hangingPunct="1"/>
                      <a:r>
                        <a:rPr lang="en-US" sz="1000" b="0" i="0" u="none" strike="noStrike" kern="1200" dirty="0">
                          <a:solidFill>
                            <a:srgbClr val="3E3A39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</a:rPr>
                        <a:t>0°C~50°C</a:t>
                      </a:r>
                      <a:endParaRPr lang="en-US" sz="1000" b="0" i="0" u="none" strike="noStrike" kern="1200" dirty="0">
                        <a:solidFill>
                          <a:srgbClr val="3E3A39"/>
                        </a:solidFill>
                        <a:effectLst/>
                        <a:latin typeface="Times New Roman" panose="02020603050405020304" charset="0"/>
                        <a:ea typeface="微软雅黑" panose="020B0503020204020204" pitchFamily="34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5105">
                <a:tc>
                  <a:txBody>
                    <a:bodyPr/>
                    <a:lstStyle/>
                    <a:p>
                      <a:pPr marL="36195" algn="ctr" defTabSz="1042670" rtl="0" eaLnBrk="1" fontAlgn="ctr" latinLnBrk="0" hangingPunct="1"/>
                      <a:r>
                        <a:rPr lang="en-US" altLang="zh-CN" sz="1000">
                          <a:solidFill>
                            <a:schemeClr val="tx1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  <a:sym typeface="+mn-ea"/>
                        </a:rPr>
                        <a:t>Storage TEMP</a:t>
                      </a:r>
                      <a:endParaRPr lang="en-US" altLang="zh-CN" sz="1000" b="0" i="0" u="none" strike="noStrike" kern="1200"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  <a:ea typeface="微软雅黑" panose="020B0503020204020204" pitchFamily="34" charset="-122"/>
                        <a:cs typeface="Times New Roman" panose="02020603050405020304" charset="0"/>
                        <a:sym typeface="+mn-ea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195" algn="l" defTabSz="1042670" rtl="0" eaLnBrk="1" fontAlgn="ctr" latinLnBrk="0" hangingPunct="1"/>
                      <a:r>
                        <a:rPr lang="en-US" sz="1000" b="0" i="0" u="none" strike="noStrike" kern="1200" dirty="0">
                          <a:solidFill>
                            <a:srgbClr val="3E3A39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</a:rPr>
                        <a:t>-</a:t>
                      </a:r>
                      <a:r>
                        <a:rPr lang="en-US" sz="1000" b="0" i="0" u="none" strike="noStrike" kern="1200" dirty="0" smtClean="0">
                          <a:solidFill>
                            <a:srgbClr val="3E3A39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</a:rPr>
                        <a:t>20°C~70°C</a:t>
                      </a:r>
                      <a:endParaRPr lang="en-US" sz="1000" b="0" i="0" u="none" strike="noStrike" kern="1200" dirty="0">
                        <a:solidFill>
                          <a:srgbClr val="3E3A39"/>
                        </a:solidFill>
                        <a:effectLst/>
                        <a:latin typeface="Times New Roman" panose="02020603050405020304" charset="0"/>
                        <a:ea typeface="微软雅黑" panose="020B0503020204020204" pitchFamily="34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5240">
                <a:tc>
                  <a:txBody>
                    <a:bodyPr/>
                    <a:lstStyle/>
                    <a:p>
                      <a:pPr marL="36195" algn="ctr" defTabSz="1042670" rtl="0" eaLnBrk="1" fontAlgn="ctr" latinLnBrk="0" hangingPunct="1"/>
                      <a:r>
                        <a:rPr lang="en-US" altLang="zh-CN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  <a:sym typeface="+mn-ea"/>
                        </a:rPr>
                        <a:t>Humidity</a:t>
                      </a:r>
                      <a:endParaRPr lang="en-US" altLang="zh-CN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  <a:ea typeface="微软雅黑" panose="020B0503020204020204" pitchFamily="34" charset="-122"/>
                        <a:cs typeface="Times New Roman" panose="02020603050405020304" charset="0"/>
                        <a:sym typeface="+mn-ea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195" algn="l" defTabSz="1042670" rtl="0" eaLnBrk="1" fontAlgn="ctr" latinLnBrk="0" hangingPunct="1"/>
                      <a:r>
                        <a:rPr lang="en-US" altLang="zh-CN" sz="1000" b="0" i="0" u="none" strike="noStrike" kern="1200" dirty="0">
                          <a:solidFill>
                            <a:srgbClr val="3E3A39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</a:rPr>
                        <a:t>10%~90%</a:t>
                      </a:r>
                      <a:r>
                        <a:rPr lang="en-US" altLang="zh-CN" sz="1000" dirty="0">
                          <a:solidFill>
                            <a:srgbClr val="3E3A39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  <a:sym typeface="+mn-ea"/>
                        </a:rPr>
                        <a:t> (Non-condensing)</a:t>
                      </a:r>
                      <a:endParaRPr lang="en-US" altLang="zh-CN" sz="1000" b="0" i="0" u="none" strike="noStrike" kern="1200" dirty="0">
                        <a:solidFill>
                          <a:srgbClr val="3E3A39"/>
                        </a:solidFill>
                        <a:effectLst/>
                        <a:latin typeface="Times New Roman" panose="02020603050405020304" charset="0"/>
                        <a:ea typeface="微软雅黑" panose="020B0503020204020204" pitchFamily="34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7" name="Freeform 287"/>
          <p:cNvSpPr/>
          <p:nvPr/>
        </p:nvSpPr>
        <p:spPr bwMode="auto">
          <a:xfrm>
            <a:off x="302260" y="9504680"/>
            <a:ext cx="3359150" cy="203835"/>
          </a:xfrm>
          <a:custGeom>
            <a:avLst/>
            <a:gdLst>
              <a:gd name="T0" fmla="*/ 2116 w 2116"/>
              <a:gd name="T1" fmla="*/ 54 h 109"/>
              <a:gd name="T2" fmla="*/ 0 w 2116"/>
              <a:gd name="T3" fmla="*/ 0 h 109"/>
              <a:gd name="T4" fmla="*/ 0 w 2116"/>
              <a:gd name="T5" fmla="*/ 109 h 109"/>
              <a:gd name="T6" fmla="*/ 2116 w 2116"/>
              <a:gd name="T7" fmla="*/ 109 h 109"/>
              <a:gd name="T8" fmla="*/ 2116 w 2116"/>
              <a:gd name="T9" fmla="*/ 54 h 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116" h="109">
                <a:moveTo>
                  <a:pt x="2116" y="54"/>
                </a:moveTo>
                <a:lnTo>
                  <a:pt x="0" y="0"/>
                </a:lnTo>
                <a:lnTo>
                  <a:pt x="0" y="109"/>
                </a:lnTo>
                <a:lnTo>
                  <a:pt x="2116" y="109"/>
                </a:lnTo>
                <a:lnTo>
                  <a:pt x="2116" y="54"/>
                </a:lnTo>
                <a:close/>
              </a:path>
            </a:pathLst>
          </a:custGeom>
          <a:solidFill>
            <a:srgbClr val="DC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9" name="Line 368"/>
          <p:cNvSpPr>
            <a:spLocks noChangeShapeType="1"/>
          </p:cNvSpPr>
          <p:nvPr/>
        </p:nvSpPr>
        <p:spPr bwMode="auto">
          <a:xfrm>
            <a:off x="309157" y="9688964"/>
            <a:ext cx="3359150" cy="0"/>
          </a:xfrm>
          <a:prstGeom prst="line">
            <a:avLst/>
          </a:prstGeom>
          <a:noFill/>
          <a:ln w="2" cap="flat">
            <a:solidFill>
              <a:srgbClr val="3E3A39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graphicFrame>
        <p:nvGraphicFramePr>
          <p:cNvPr id="60" name="表格 59"/>
          <p:cNvGraphicFramePr>
            <a:graphicFrameLocks noGrp="1"/>
          </p:cNvGraphicFramePr>
          <p:nvPr>
            <p:custDataLst>
              <p:tags r:id="rId5"/>
            </p:custDataLst>
          </p:nvPr>
        </p:nvGraphicFramePr>
        <p:xfrm>
          <a:off x="354330" y="4831618"/>
          <a:ext cx="3352165" cy="393446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741833"/>
                <a:gridCol w="2610265"/>
              </a:tblGrid>
              <a:tr h="404967">
                <a:tc>
                  <a:txBody>
                    <a:bodyPr/>
                    <a:lstStyle/>
                    <a:p>
                      <a:pPr marL="36195" algn="ctr" defTabSz="1042670" rtl="0" eaLnBrk="1" fontAlgn="ctr" latinLnBrk="0" hangingPunct="1"/>
                      <a:r>
                        <a:rPr 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</a:rPr>
                        <a:t>CPU</a:t>
                      </a:r>
                      <a:endParaRPr lang="en-US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  <a:ea typeface="微软雅黑" panose="020B0503020204020204" pitchFamily="34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50000"/>
                        </a:lnSpc>
                        <a:defRPr/>
                      </a:pPr>
                      <a:r>
                        <a:rPr lang="zh-CN" altLang="en-US" sz="1000" b="0" i="0" u="none" strike="noStrike" kern="1200" dirty="0" smtClean="0">
                          <a:solidFill>
                            <a:srgbClr val="3E3A39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</a:rPr>
                        <a:t> </a:t>
                      </a:r>
                      <a:r>
                        <a:rPr lang="en-US" altLang="zh-CN" sz="1000" b="0" dirty="0" smtClean="0">
                          <a:solidFill>
                            <a:srgbClr val="3E3A39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  <a:sym typeface="+mn-ea"/>
                        </a:rPr>
                        <a:t>Intel® Core™ Haswell</a:t>
                      </a:r>
                      <a:r>
                        <a:rPr lang="en-US" altLang="zh-CN" sz="1000" b="0" i="0" u="none" strike="noStrike" kern="1200" baseline="0" dirty="0" smtClean="0">
                          <a:solidFill>
                            <a:srgbClr val="3E3A39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</a:rPr>
                        <a:t> structure</a:t>
                      </a:r>
                      <a:endParaRPr lang="en-US" altLang="zh-CN" sz="1000" b="0" i="0" u="none" strike="noStrike" kern="1200" baseline="0" dirty="0" smtClean="0">
                        <a:solidFill>
                          <a:srgbClr val="3E3A39"/>
                        </a:solidFill>
                        <a:effectLst/>
                        <a:latin typeface="Times New Roman" panose="02020603050405020304" charset="0"/>
                        <a:ea typeface="微软雅黑" panose="020B0503020204020204" pitchFamily="34" charset="-122"/>
                        <a:cs typeface="Times New Roman" panose="02020603050405020304" charset="0"/>
                      </a:endParaRPr>
                    </a:p>
                    <a:p>
                      <a:pPr lvl="0">
                        <a:lnSpc>
                          <a:spcPct val="150000"/>
                        </a:lnSpc>
                        <a:defRPr/>
                      </a:pPr>
                      <a:r>
                        <a:rPr lang="en-US" altLang="zh-CN" sz="1000" b="0" i="0" u="none" strike="noStrike" kern="1200" baseline="0" dirty="0" smtClean="0">
                          <a:solidFill>
                            <a:srgbClr val="3E3A39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</a:rPr>
                        <a:t>  I3-4000M~4110M   2.4~2.6GHz  </a:t>
                      </a:r>
                      <a:endParaRPr lang="en-US" altLang="zh-CN" sz="1000" b="0" i="0" u="none" strike="noStrike" kern="1200" baseline="0" dirty="0" smtClean="0">
                        <a:solidFill>
                          <a:srgbClr val="3E3A39"/>
                        </a:solidFill>
                        <a:effectLst/>
                        <a:latin typeface="Times New Roman" panose="02020603050405020304" charset="0"/>
                        <a:ea typeface="微软雅黑" panose="020B0503020204020204" pitchFamily="34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6010">
                <a:tc>
                  <a:txBody>
                    <a:bodyPr/>
                    <a:lstStyle/>
                    <a:p>
                      <a:pPr marL="36195" algn="ctr" defTabSz="1042670" rtl="0" eaLnBrk="1" fontAlgn="ctr" latinLnBrk="0" hangingPunct="1"/>
                      <a:r>
                        <a:rPr lang="en-US" altLang="zh-CN" sz="1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  <a:sym typeface="+mn-ea"/>
                        </a:rPr>
                        <a:t>Chipset</a:t>
                      </a:r>
                      <a:endParaRPr lang="en-US" altLang="zh-CN" sz="10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  <a:ea typeface="微软雅黑" panose="020B0503020204020204" pitchFamily="34" charset="-122"/>
                        <a:cs typeface="Times New Roman" panose="02020603050405020304" charset="0"/>
                        <a:sym typeface="+mn-ea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195" marR="0" indent="0" algn="l" defTabSz="10426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000" b="0" i="0" u="none" strike="noStrike" kern="1200" dirty="0" smtClean="0">
                          <a:solidFill>
                            <a:srgbClr val="3E3A39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</a:rPr>
                        <a:t>Intel</a:t>
                      </a:r>
                      <a:r>
                        <a:rPr lang="en-US" altLang="zh-CN" sz="1000" b="0" i="0" u="none" strike="noStrike" kern="1200" baseline="0" dirty="0" smtClean="0">
                          <a:solidFill>
                            <a:srgbClr val="3E3A39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</a:rPr>
                        <a:t> HM87</a:t>
                      </a:r>
                      <a:endParaRPr lang="en-US" altLang="zh-CN" sz="1000" b="0" i="0" u="none" strike="noStrike" kern="1200" dirty="0" smtClean="0">
                        <a:solidFill>
                          <a:srgbClr val="3E3A39"/>
                        </a:solidFill>
                        <a:effectLst/>
                        <a:latin typeface="Times New Roman" panose="02020603050405020304" charset="0"/>
                        <a:ea typeface="微软雅黑" panose="020B0503020204020204" pitchFamily="34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6010">
                <a:tc>
                  <a:txBody>
                    <a:bodyPr/>
                    <a:lstStyle/>
                    <a:p>
                      <a:pPr marL="36195" algn="ctr" defTabSz="1042670" rtl="0" eaLnBrk="1" fontAlgn="ctr" latinLnBrk="0" hangingPunct="1"/>
                      <a:r>
                        <a:rPr lang="en-US" altLang="zh-CN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  <a:sym typeface="+mn-ea"/>
                        </a:rPr>
                        <a:t>Display</a:t>
                      </a:r>
                      <a:endParaRPr lang="en-US" altLang="zh-CN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  <a:ea typeface="微软雅黑" panose="020B0503020204020204" pitchFamily="34" charset="-122"/>
                        <a:cs typeface="Times New Roman" panose="02020603050405020304" charset="0"/>
                        <a:sym typeface="+mn-ea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195" algn="l" defTabSz="1042670" rtl="0" eaLnBrk="1" fontAlgn="ctr" latinLnBrk="0" hangingPunct="1"/>
                      <a:r>
                        <a:rPr lang="en-US" altLang="zh-CN" sz="1000" dirty="0" smtClean="0">
                          <a:solidFill>
                            <a:srgbClr val="3E3A39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  <a:sym typeface="+mn-ea"/>
                        </a:rPr>
                        <a:t>Intel® HD Graphics</a:t>
                      </a:r>
                      <a:r>
                        <a:rPr lang="en-US" altLang="zh-CN" sz="1000" b="0" i="0" u="none" strike="noStrike" kern="1200" baseline="0" dirty="0" smtClean="0">
                          <a:solidFill>
                            <a:srgbClr val="3E3A39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</a:rPr>
                        <a:t>, support three screen display</a:t>
                      </a:r>
                      <a:endParaRPr lang="en-US" altLang="zh-CN" sz="1000" b="0" i="0" u="none" strike="noStrike" kern="1200" baseline="0" dirty="0" smtClean="0">
                        <a:solidFill>
                          <a:srgbClr val="3E3A39"/>
                        </a:solidFill>
                        <a:effectLst/>
                        <a:latin typeface="Times New Roman" panose="02020603050405020304" charset="0"/>
                        <a:ea typeface="微软雅黑" panose="020B0503020204020204" pitchFamily="34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6010">
                <a:tc>
                  <a:txBody>
                    <a:bodyPr/>
                    <a:lstStyle/>
                    <a:p>
                      <a:pPr marL="36195" algn="ctr" defTabSz="1042670" rtl="0" eaLnBrk="1" fontAlgn="ctr" latinLnBrk="0" hangingPunct="1"/>
                      <a:r>
                        <a:rPr lang="en-US" altLang="zh-CN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</a:rPr>
                        <a:t>Audio</a:t>
                      </a:r>
                      <a:endParaRPr lang="en-US" altLang="zh-CN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  <a:ea typeface="微软雅黑" panose="020B0503020204020204" pitchFamily="34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195" algn="l" defTabSz="1042670" rtl="0" eaLnBrk="1" fontAlgn="ctr" latinLnBrk="0" hangingPunct="1"/>
                      <a:r>
                        <a:rPr lang="en-US" sz="1000" b="0" i="0" u="none" strike="noStrike" kern="1200" dirty="0" err="1" smtClean="0">
                          <a:solidFill>
                            <a:srgbClr val="3E3A39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</a:rPr>
                        <a:t>Realtek</a:t>
                      </a:r>
                      <a:r>
                        <a:rPr lang="en-US" sz="1000" b="0" i="0" u="none" strike="noStrike" kern="1200" dirty="0" smtClean="0">
                          <a:solidFill>
                            <a:srgbClr val="3E3A39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</a:rPr>
                        <a:t> ALC662  </a:t>
                      </a:r>
                      <a:r>
                        <a:rPr lang="zh-CN" altLang="en-US" sz="1000" b="0" i="0" u="none" strike="noStrike" kern="1200" dirty="0" smtClean="0">
                          <a:solidFill>
                            <a:srgbClr val="3E3A39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</a:rPr>
                        <a:t> </a:t>
                      </a:r>
                      <a:r>
                        <a:rPr lang="en-US" altLang="zh-CN" sz="1000" dirty="0" smtClean="0">
                          <a:solidFill>
                            <a:srgbClr val="3E3A39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  <a:sym typeface="+mn-ea"/>
                        </a:rPr>
                        <a:t>5.1 channel high-definition audio </a:t>
                      </a:r>
                      <a:endParaRPr lang="zh-CN" altLang="en-US" sz="1000" b="0" i="0" u="none" strike="noStrike" kern="1200" dirty="0" smtClean="0">
                        <a:solidFill>
                          <a:srgbClr val="3E3A39"/>
                        </a:solidFill>
                        <a:effectLst/>
                        <a:latin typeface="Times New Roman" panose="02020603050405020304" charset="0"/>
                        <a:ea typeface="微软雅黑" panose="020B0503020204020204" pitchFamily="34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6010">
                <a:tc rowSpan="2">
                  <a:txBody>
                    <a:bodyPr/>
                    <a:lstStyle/>
                    <a:p>
                      <a:pPr marL="36195" algn="ctr" defTabSz="1042670" rtl="0" eaLnBrk="1" fontAlgn="ctr" latinLnBrk="0" hangingPunct="1"/>
                      <a:r>
                        <a:rPr lang="en-US" altLang="zh-CN" sz="10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</a:rPr>
                        <a:t>Network</a:t>
                      </a:r>
                      <a:endParaRPr lang="en-US" altLang="zh-CN" sz="1000" b="0" i="0" u="none" strike="noStrike" kern="1200"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  <a:ea typeface="微软雅黑" panose="020B0503020204020204" pitchFamily="34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195" algn="l" defTabSz="1042670" rtl="0" eaLnBrk="1" fontAlgn="ctr" latinLnBrk="0" hangingPunct="1"/>
                      <a:r>
                        <a:rPr lang="en-US" sz="1000" b="0" i="0" u="none" strike="noStrike" kern="1200" dirty="0" smtClean="0">
                          <a:solidFill>
                            <a:srgbClr val="3E3A39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</a:rPr>
                        <a:t>1 </a:t>
                      </a:r>
                      <a:r>
                        <a:rPr lang="en-US" sz="1000" b="0" i="0" u="none" strike="noStrike" kern="1200" dirty="0">
                          <a:solidFill>
                            <a:srgbClr val="3E3A39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</a:rPr>
                        <a:t>x </a:t>
                      </a:r>
                      <a:r>
                        <a:rPr lang="en-US" sz="1000" b="0" i="0" u="none" strike="noStrike" kern="1200" dirty="0" err="1" smtClean="0">
                          <a:solidFill>
                            <a:srgbClr val="3E3A39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</a:rPr>
                        <a:t>Realtek</a:t>
                      </a:r>
                      <a:r>
                        <a:rPr lang="en-US" sz="1000" b="0" i="0" u="none" strike="noStrike" kern="1200" dirty="0" smtClean="0">
                          <a:solidFill>
                            <a:srgbClr val="3E3A39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</a:rPr>
                        <a:t> RTL8111X</a:t>
                      </a:r>
                      <a:r>
                        <a:rPr lang="en-US" altLang="zh-CN" sz="1000" b="0" i="0" u="none" strike="noStrike" kern="1200" dirty="0" smtClean="0">
                          <a:solidFill>
                            <a:srgbClr val="3E3A39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</a:rPr>
                        <a:t>, </a:t>
                      </a:r>
                      <a:r>
                        <a:rPr lang="en-US" altLang="zh-CN" sz="1000" dirty="0" smtClean="0">
                          <a:solidFill>
                            <a:srgbClr val="3E3A39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  <a:sym typeface="+mn-ea"/>
                        </a:rPr>
                        <a:t>Gigabit</a:t>
                      </a:r>
                      <a:endParaRPr lang="en-US" altLang="zh-CN" sz="1000" b="0" i="0" u="none" strike="noStrike" kern="1200" dirty="0">
                        <a:solidFill>
                          <a:srgbClr val="3E3A39"/>
                        </a:solidFill>
                        <a:effectLst/>
                        <a:latin typeface="Times New Roman" panose="02020603050405020304" charset="0"/>
                        <a:ea typeface="微软雅黑" panose="020B0503020204020204" pitchFamily="34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6060">
                <a:tc vMerge="1">
                  <a:tcPr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195" algn="l" defTabSz="1042670" rtl="0" eaLnBrk="1" fontAlgn="ctr" latinLnBrk="0" hangingPunct="1">
                        <a:buClrTx/>
                        <a:buSzTx/>
                        <a:buFontTx/>
                      </a:pPr>
                      <a:r>
                        <a:rPr lang="en-US" sz="1000" b="0" i="0" u="none" strike="noStrike" kern="1200" dirty="0">
                          <a:solidFill>
                            <a:srgbClr val="3E3A39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</a:rPr>
                        <a:t>1 x MINI </a:t>
                      </a:r>
                      <a:r>
                        <a:rPr lang="en-US" sz="1000" b="0" i="0" u="none" strike="noStrike" kern="1200" dirty="0" smtClean="0">
                          <a:solidFill>
                            <a:srgbClr val="3E3A39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</a:rPr>
                        <a:t>PCI-E port, </a:t>
                      </a:r>
                      <a:r>
                        <a:rPr lang="en-US" altLang="zh-CN" sz="1000" dirty="0" smtClean="0">
                          <a:solidFill>
                            <a:srgbClr val="3E3A39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  <a:sym typeface="+mn-ea"/>
                        </a:rPr>
                        <a:t>supports WIFI</a:t>
                      </a:r>
                      <a:endParaRPr lang="en-US" altLang="zh-CN" sz="1000" b="0" i="0" u="none" strike="noStrike" kern="1200" dirty="0">
                        <a:solidFill>
                          <a:srgbClr val="3E3A39"/>
                        </a:solidFill>
                        <a:effectLst/>
                        <a:latin typeface="Times New Roman" panose="02020603050405020304" charset="0"/>
                        <a:ea typeface="微软雅黑" panose="020B0503020204020204" pitchFamily="34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36195" algn="ctr" defTabSz="1042670" rtl="0" eaLnBrk="1" fontAlgn="ctr" latinLnBrk="0" hangingPunct="1"/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  <a:sym typeface="+mn-ea"/>
                        </a:rPr>
                        <a:t>Memory (optional)</a:t>
                      </a:r>
                      <a:endParaRPr lang="en-US" altLang="en-US" sz="10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  <a:ea typeface="微软雅黑" panose="020B0503020204020204" pitchFamily="34" charset="-122"/>
                        <a:cs typeface="Times New Roman" panose="02020603050405020304" charset="0"/>
                        <a:sym typeface="+mn-ea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195" marR="0" indent="0" algn="l" defTabSz="10426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000" b="0" i="0" u="none" strike="noStrike" kern="1200" dirty="0" smtClean="0">
                          <a:solidFill>
                            <a:srgbClr val="3E3A39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</a:rPr>
                        <a:t>DDR3  4GB, Max.: 8GB</a:t>
                      </a:r>
                      <a:endParaRPr lang="en-US" altLang="zh-CN" sz="1000" b="0" i="0" u="none" strike="noStrike" kern="1200" dirty="0" smtClean="0">
                        <a:solidFill>
                          <a:srgbClr val="3E3A39"/>
                        </a:solidFill>
                        <a:effectLst/>
                        <a:latin typeface="Times New Roman" panose="02020603050405020304" charset="0"/>
                        <a:ea typeface="微软雅黑" panose="020B0503020204020204" pitchFamily="34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36195" algn="ctr" defTabSz="1042670" rtl="0" eaLnBrk="1" fontAlgn="ctr" latinLnBrk="0" hangingPunct="1"/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  <a:sym typeface="+mn-ea"/>
                        </a:rPr>
                        <a:t>Storage (optional)</a:t>
                      </a:r>
                      <a:endParaRPr lang="en-US" altLang="en-US" sz="10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  <a:ea typeface="微软雅黑" panose="020B0503020204020204" pitchFamily="34" charset="-122"/>
                        <a:cs typeface="Times New Roman" panose="02020603050405020304" charset="0"/>
                        <a:sym typeface="+mn-ea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195" algn="l" defTabSz="1042670" rtl="0" eaLnBrk="1" fontAlgn="ctr" latinLnBrk="0" hangingPunct="1"/>
                      <a:r>
                        <a:rPr lang="en-US" sz="1000" b="0" i="0" u="none" strike="noStrike" kern="1200" dirty="0">
                          <a:solidFill>
                            <a:srgbClr val="3E3A39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</a:rPr>
                        <a:t>1 x SATA, </a:t>
                      </a:r>
                      <a:r>
                        <a:rPr lang="en-US" sz="1000" b="0" i="0" u="none" strike="noStrike" kern="1200" dirty="0" smtClean="0">
                          <a:solidFill>
                            <a:srgbClr val="3E3A39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</a:rPr>
                        <a:t>1 </a:t>
                      </a:r>
                      <a:r>
                        <a:rPr lang="en-US" sz="1000" b="0" i="0" u="none" strike="noStrike" kern="1200" dirty="0">
                          <a:solidFill>
                            <a:srgbClr val="3E3A39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</a:rPr>
                        <a:t>x </a:t>
                      </a:r>
                      <a:r>
                        <a:rPr lang="en-US" sz="1000" b="0" i="0" u="none" strike="noStrike" kern="1200" dirty="0" smtClean="0">
                          <a:solidFill>
                            <a:srgbClr val="3E3A39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</a:rPr>
                        <a:t>MSATA</a:t>
                      </a:r>
                      <a:r>
                        <a:rPr lang="zh-CN" altLang="en-US" sz="1000" b="0" i="0" u="none" strike="noStrike" kern="1200" dirty="0">
                          <a:solidFill>
                            <a:srgbClr val="3E3A39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</a:rPr>
                        <a:t> </a:t>
                      </a:r>
                      <a:r>
                        <a:rPr lang="en-US" altLang="zh-CN" sz="1000" dirty="0" smtClean="0">
                          <a:solidFill>
                            <a:srgbClr val="3E3A39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  <a:sym typeface="+mn-ea"/>
                        </a:rPr>
                        <a:t>HD port </a:t>
                      </a:r>
                      <a:r>
                        <a:rPr lang="en-US" altLang="zh-CN" sz="1000" b="0" i="0" u="none" strike="noStrike" kern="1200" dirty="0" smtClean="0">
                          <a:solidFill>
                            <a:srgbClr val="3E3A39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</a:rPr>
                        <a:t>(SSD</a:t>
                      </a:r>
                      <a:r>
                        <a:rPr lang="en-US" altLang="zh-CN" sz="1000" b="0" i="0" u="none" strike="noStrike" kern="1200" baseline="0" dirty="0" smtClean="0">
                          <a:solidFill>
                            <a:srgbClr val="3E3A39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</a:rPr>
                        <a:t> 128G)</a:t>
                      </a:r>
                      <a:endParaRPr lang="zh-CN" altLang="en-US" sz="1000" b="0" i="0" u="none" strike="noStrike" kern="1200" dirty="0">
                        <a:solidFill>
                          <a:srgbClr val="3E3A39"/>
                        </a:solidFill>
                        <a:effectLst/>
                        <a:latin typeface="Times New Roman" panose="02020603050405020304" charset="0"/>
                        <a:ea typeface="微软雅黑" panose="020B0503020204020204" pitchFamily="34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6060">
                <a:tc>
                  <a:txBody>
                    <a:bodyPr/>
                    <a:lstStyle/>
                    <a:p>
                      <a:pPr marL="36195" algn="ctr" defTabSz="1042670" rtl="0" eaLnBrk="1" fontAlgn="ctr" latinLnBrk="0" hangingPunct="1"/>
                      <a:r>
                        <a:rPr lang="en-US" sz="10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</a:rPr>
                        <a:t>USB</a:t>
                      </a:r>
                      <a:endParaRPr lang="en-US" sz="1000" b="0" i="0" u="none" strike="noStrike" kern="1200"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  <a:ea typeface="微软雅黑" panose="020B0503020204020204" pitchFamily="34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195" algn="l" defTabSz="1042670" rtl="0" eaLnBrk="1" fontAlgn="ctr" latinLnBrk="0" hangingPunct="1"/>
                      <a:r>
                        <a:rPr lang="en-US" sz="1000" b="0" i="0" u="none" strike="noStrike" kern="1200" baseline="0" dirty="0" smtClean="0">
                          <a:solidFill>
                            <a:srgbClr val="3E3A39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</a:rPr>
                        <a:t>4 </a:t>
                      </a:r>
                      <a:r>
                        <a:rPr lang="en-US" sz="1000" b="0" i="0" u="none" strike="noStrike" kern="1200" dirty="0" smtClean="0">
                          <a:solidFill>
                            <a:srgbClr val="3E3A39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</a:rPr>
                        <a:t>x </a:t>
                      </a:r>
                      <a:r>
                        <a:rPr lang="en-US" sz="1000" b="0" i="0" u="none" strike="noStrike" kern="1200" dirty="0">
                          <a:solidFill>
                            <a:srgbClr val="3E3A39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</a:rPr>
                        <a:t>USB </a:t>
                      </a:r>
                      <a:r>
                        <a:rPr lang="en-US" sz="1000" b="0" i="0" u="none" strike="noStrike" kern="1200" dirty="0" smtClean="0">
                          <a:solidFill>
                            <a:srgbClr val="3E3A39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</a:rPr>
                        <a:t>2.0, 2 </a:t>
                      </a:r>
                      <a:r>
                        <a:rPr lang="en-US" altLang="zh-CN" sz="1000" b="0" i="0" u="none" strike="noStrike" kern="1200" dirty="0" smtClean="0">
                          <a:solidFill>
                            <a:srgbClr val="3E3A39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</a:rPr>
                        <a:t>x USB3.0</a:t>
                      </a:r>
                      <a:endParaRPr lang="en-US" sz="1000" b="0" i="0" u="none" strike="noStrike" kern="1200" dirty="0">
                        <a:solidFill>
                          <a:srgbClr val="3E3A39"/>
                        </a:solidFill>
                        <a:effectLst/>
                        <a:latin typeface="Times New Roman" panose="02020603050405020304" charset="0"/>
                        <a:ea typeface="微软雅黑" panose="020B0503020204020204" pitchFamily="34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6010">
                <a:tc>
                  <a:txBody>
                    <a:bodyPr/>
                    <a:lstStyle/>
                    <a:p>
                      <a:pPr marL="36195" algn="ctr" defTabSz="1042670" rtl="0" eaLnBrk="1" fontAlgn="ctr" latinLnBrk="0" hangingPunct="1"/>
                      <a:r>
                        <a:rPr 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</a:rPr>
                        <a:t>COM</a:t>
                      </a:r>
                      <a:endParaRPr lang="en-US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  <a:ea typeface="微软雅黑" panose="020B0503020204020204" pitchFamily="34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195" marR="0" indent="0" algn="l" defTabSz="10426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000" b="0" i="0" u="none" strike="noStrike" kern="1200" dirty="0" smtClean="0">
                          <a:solidFill>
                            <a:srgbClr val="3E3A39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</a:rPr>
                        <a:t>1</a:t>
                      </a:r>
                      <a:r>
                        <a:rPr lang="en-US" altLang="zh-CN" sz="1000" b="0" i="0" u="none" strike="noStrike" kern="1200" baseline="0" dirty="0" smtClean="0">
                          <a:solidFill>
                            <a:srgbClr val="3E3A39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</a:rPr>
                        <a:t> x TTL (80Pin</a:t>
                      </a:r>
                      <a:r>
                        <a:rPr lang="en-US" altLang="zh-CN" sz="1000" b="0" i="0" u="none" strike="noStrike" kern="1200" dirty="0" smtClean="0">
                          <a:solidFill>
                            <a:srgbClr val="3E3A39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</a:rPr>
                        <a:t>1), 1 </a:t>
                      </a:r>
                      <a:r>
                        <a:rPr lang="en-US" altLang="zh-CN" sz="1000" b="0" i="0" u="none" strike="noStrike" kern="1200" baseline="0" dirty="0" smtClean="0">
                          <a:solidFill>
                            <a:srgbClr val="3E3A39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</a:rPr>
                        <a:t>x RS232 (optional)</a:t>
                      </a:r>
                      <a:endParaRPr lang="en-US" altLang="zh-CN" sz="1000" b="0" i="0" u="none" strike="noStrike" kern="1200" dirty="0" smtClean="0">
                        <a:solidFill>
                          <a:srgbClr val="3E3A39"/>
                        </a:solidFill>
                        <a:effectLst/>
                        <a:latin typeface="Times New Roman" panose="02020603050405020304" charset="0"/>
                        <a:ea typeface="微软雅黑" panose="020B0503020204020204" pitchFamily="34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36195" algn="ctr" defTabSz="1042670" rtl="0" eaLnBrk="1" fontAlgn="ctr" latinLnBrk="0" hangingPunct="1"/>
                      <a:r>
                        <a:rPr lang="en-US" altLang="zh-CN" sz="10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</a:rPr>
                        <a:t>Watchdog Timer</a:t>
                      </a:r>
                      <a:endParaRPr lang="en-US" altLang="zh-CN" sz="1000" b="0" i="0" u="none" strike="noStrike" kern="1200"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  <a:ea typeface="微软雅黑" panose="020B0503020204020204" pitchFamily="34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195" algn="l" defTabSz="1042670" rtl="0" eaLnBrk="1" fontAlgn="ctr" latinLnBrk="0" hangingPunct="1"/>
                      <a:r>
                        <a:rPr lang="en-US" altLang="zh-CN" sz="1000" dirty="0" smtClean="0">
                          <a:solidFill>
                            <a:srgbClr val="3E3A39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  <a:sym typeface="+mn-ea"/>
                        </a:rPr>
                        <a:t>yes</a:t>
                      </a:r>
                      <a:endParaRPr lang="en-US" altLang="zh-CN" sz="1000" b="0" i="0" u="none" strike="noStrike" kern="1200" dirty="0" smtClean="0">
                        <a:solidFill>
                          <a:srgbClr val="3E3A39"/>
                        </a:solidFill>
                        <a:effectLst/>
                        <a:latin typeface="Times New Roman" panose="02020603050405020304" charset="0"/>
                        <a:ea typeface="微软雅黑" panose="020B0503020204020204" pitchFamily="34" charset="-122"/>
                        <a:cs typeface="Times New Roman" panose="02020603050405020304" charset="0"/>
                        <a:sym typeface="+mn-ea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6010">
                <a:tc>
                  <a:txBody>
                    <a:bodyPr/>
                    <a:lstStyle/>
                    <a:p>
                      <a:pPr marL="36195" algn="ctr" defTabSz="1042670" rtl="0" eaLnBrk="1" fontAlgn="ctr" latinLnBrk="0" hangingPunct="1"/>
                      <a:r>
                        <a:rPr lang="en-US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</a:rPr>
                        <a:t>3G/4G Module</a:t>
                      </a:r>
                      <a:endParaRPr lang="en-US" sz="10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  <a:ea typeface="微软雅黑" panose="020B0503020204020204" pitchFamily="34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195" algn="l" defTabSz="1042670" rtl="0" eaLnBrk="1" fontAlgn="ctr" latinLnBrk="0" hangingPunct="1"/>
                      <a:r>
                        <a:rPr lang="en-US" altLang="zh-CN" sz="1000" dirty="0" smtClean="0">
                          <a:solidFill>
                            <a:srgbClr val="3E3A39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  <a:sym typeface="+mn-ea"/>
                        </a:rPr>
                        <a:t>yes</a:t>
                      </a:r>
                      <a:endParaRPr lang="en-US" altLang="zh-CN" sz="1000" b="0" i="0" u="none" strike="noStrike" kern="1200" dirty="0" smtClean="0">
                        <a:solidFill>
                          <a:srgbClr val="3E3A39"/>
                        </a:solidFill>
                        <a:effectLst/>
                        <a:latin typeface="Times New Roman" panose="02020603050405020304" charset="0"/>
                        <a:ea typeface="微软雅黑" panose="020B0503020204020204" pitchFamily="34" charset="-122"/>
                        <a:cs typeface="Times New Roman" panose="02020603050405020304" charset="0"/>
                        <a:sym typeface="+mn-ea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6010">
                <a:tc>
                  <a:txBody>
                    <a:bodyPr/>
                    <a:lstStyle/>
                    <a:p>
                      <a:pPr marL="36195" algn="ctr" defTabSz="1042670" rtl="0" eaLnBrk="1" fontAlgn="ctr" latinLnBrk="0" hangingPunct="1"/>
                      <a:r>
                        <a:rPr lang="en-US" altLang="zh-CN" sz="1000">
                          <a:solidFill>
                            <a:schemeClr val="tx1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  <a:sym typeface="+mn-ea"/>
                        </a:rPr>
                        <a:t>Security Locker</a:t>
                      </a:r>
                      <a:endParaRPr lang="en-US" altLang="zh-CN" sz="10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  <a:ea typeface="微软雅黑" panose="020B0503020204020204" pitchFamily="34" charset="-122"/>
                        <a:cs typeface="Times New Roman" panose="02020603050405020304" charset="0"/>
                        <a:sym typeface="+mn-ea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195" algn="l" defTabSz="1042670" rtl="0" eaLnBrk="1" fontAlgn="ctr" latinLnBrk="0" hangingPunct="1"/>
                      <a:r>
                        <a:rPr lang="en-US" altLang="zh-CN" sz="1000" b="0" i="0" u="none" strike="noStrike" kern="1200" dirty="0" smtClean="0">
                          <a:solidFill>
                            <a:srgbClr val="3E3A39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</a:rPr>
                        <a:t>yes</a:t>
                      </a:r>
                      <a:endParaRPr lang="en-US" altLang="zh-CN" sz="1000" b="0" i="0" u="none" strike="noStrike" kern="1200" dirty="0" smtClean="0">
                        <a:solidFill>
                          <a:srgbClr val="3E3A39"/>
                        </a:solidFill>
                        <a:effectLst/>
                        <a:latin typeface="Times New Roman" panose="02020603050405020304" charset="0"/>
                        <a:ea typeface="微软雅黑" panose="020B0503020204020204" pitchFamily="34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6010">
                <a:tc>
                  <a:txBody>
                    <a:bodyPr/>
                    <a:lstStyle/>
                    <a:p>
                      <a:pPr marL="36195" algn="ctr" defTabSz="1042670" rtl="0" eaLnBrk="1" fontAlgn="ctr" latinLnBrk="0" hangingPunct="1"/>
                      <a:r>
                        <a:rPr lang="en-US" altLang="zh-CN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</a:rPr>
                        <a:t>Auto-start</a:t>
                      </a:r>
                      <a:endParaRPr lang="en-US" altLang="zh-CN" sz="10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  <a:ea typeface="微软雅黑" panose="020B0503020204020204" pitchFamily="34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195" algn="l" defTabSz="1042670" rtl="0" eaLnBrk="1" fontAlgn="ctr" latinLnBrk="0" hangingPunct="1"/>
                      <a:r>
                        <a:rPr lang="en-US" altLang="zh-CN" sz="1000" b="0" i="0" u="none" strike="noStrike" kern="1200" dirty="0" smtClean="0">
                          <a:solidFill>
                            <a:srgbClr val="3E3A39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</a:rPr>
                        <a:t>BIOS</a:t>
                      </a:r>
                      <a:r>
                        <a:rPr lang="zh-CN" altLang="en-US" sz="1000" b="0" i="0" u="none" strike="noStrike" kern="1200" dirty="0" smtClean="0">
                          <a:solidFill>
                            <a:srgbClr val="3E3A39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</a:rPr>
                        <a:t> </a:t>
                      </a:r>
                      <a:r>
                        <a:rPr lang="en-US" altLang="zh-CN" sz="1000" b="0" i="0" u="none" strike="noStrike" kern="1200" dirty="0" smtClean="0">
                          <a:solidFill>
                            <a:srgbClr val="3E3A39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</a:rPr>
                        <a:t>support</a:t>
                      </a:r>
                      <a:endParaRPr lang="en-US" altLang="zh-CN" sz="1000" b="0" i="0" u="none" strike="noStrike" kern="1200" dirty="0" smtClean="0">
                        <a:solidFill>
                          <a:srgbClr val="3E3A39"/>
                        </a:solidFill>
                        <a:effectLst/>
                        <a:latin typeface="Times New Roman" panose="02020603050405020304" charset="0"/>
                        <a:ea typeface="微软雅黑" panose="020B0503020204020204" pitchFamily="34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1" name="Freeform 287"/>
          <p:cNvSpPr/>
          <p:nvPr/>
        </p:nvSpPr>
        <p:spPr bwMode="auto">
          <a:xfrm>
            <a:off x="347345" y="4623435"/>
            <a:ext cx="3359150" cy="220980"/>
          </a:xfrm>
          <a:custGeom>
            <a:avLst/>
            <a:gdLst>
              <a:gd name="T0" fmla="*/ 2116 w 2116"/>
              <a:gd name="T1" fmla="*/ 54 h 109"/>
              <a:gd name="T2" fmla="*/ 0 w 2116"/>
              <a:gd name="T3" fmla="*/ 0 h 109"/>
              <a:gd name="T4" fmla="*/ 0 w 2116"/>
              <a:gd name="T5" fmla="*/ 109 h 109"/>
              <a:gd name="T6" fmla="*/ 2116 w 2116"/>
              <a:gd name="T7" fmla="*/ 109 h 109"/>
              <a:gd name="T8" fmla="*/ 2116 w 2116"/>
              <a:gd name="T9" fmla="*/ 54 h 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116" h="109">
                <a:moveTo>
                  <a:pt x="2116" y="54"/>
                </a:moveTo>
                <a:lnTo>
                  <a:pt x="0" y="0"/>
                </a:lnTo>
                <a:lnTo>
                  <a:pt x="0" y="109"/>
                </a:lnTo>
                <a:lnTo>
                  <a:pt x="2116" y="109"/>
                </a:lnTo>
                <a:lnTo>
                  <a:pt x="2116" y="54"/>
                </a:lnTo>
                <a:close/>
              </a:path>
            </a:pathLst>
          </a:custGeom>
          <a:solidFill>
            <a:srgbClr val="DC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62" name="Rectangle 91"/>
          <p:cNvSpPr>
            <a:spLocks noChangeArrowheads="1"/>
          </p:cNvSpPr>
          <p:nvPr/>
        </p:nvSpPr>
        <p:spPr bwMode="auto">
          <a:xfrm>
            <a:off x="443230" y="4641850"/>
            <a:ext cx="59499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200" b="1" dirty="0"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  <a:sym typeface="+mn-ea"/>
              </a:rPr>
              <a:t>General</a:t>
            </a:r>
            <a:endParaRPr lang="en-US" altLang="zh-CN" sz="1200" b="1" dirty="0">
              <a:latin typeface="Times New Roman" panose="02020603050405020304" charset="0"/>
              <a:ea typeface="微软雅黑" panose="020B0503020204020204" pitchFamily="34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63" name="Line 368"/>
          <p:cNvSpPr>
            <a:spLocks noChangeShapeType="1"/>
          </p:cNvSpPr>
          <p:nvPr/>
        </p:nvSpPr>
        <p:spPr bwMode="auto">
          <a:xfrm>
            <a:off x="337532" y="4832004"/>
            <a:ext cx="3345677" cy="12868"/>
          </a:xfrm>
          <a:prstGeom prst="line">
            <a:avLst/>
          </a:prstGeom>
          <a:noFill/>
          <a:ln w="2" cap="flat">
            <a:solidFill>
              <a:srgbClr val="3E3A39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graphicFrame>
        <p:nvGraphicFramePr>
          <p:cNvPr id="64" name="表格 63"/>
          <p:cNvGraphicFramePr>
            <a:graphicFrameLocks noGrp="1"/>
          </p:cNvGraphicFramePr>
          <p:nvPr/>
        </p:nvGraphicFramePr>
        <p:xfrm>
          <a:off x="3929388" y="10083420"/>
          <a:ext cx="3352165" cy="205105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846455"/>
                <a:gridCol w="2505643"/>
              </a:tblGrid>
              <a:tr h="205105">
                <a:tc>
                  <a:txBody>
                    <a:bodyPr/>
                    <a:lstStyle/>
                    <a:p>
                      <a:pPr marL="36195" algn="ctr" defTabSz="1042670" rtl="0" eaLnBrk="1" fontAlgn="ctr" latinLnBrk="0" hangingPunct="1"/>
                      <a:r>
                        <a:rPr lang="en-US" altLang="zh-CN" sz="10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  <a:sym typeface="+mn-ea"/>
                        </a:rPr>
                        <a:t>Input Voltage</a:t>
                      </a:r>
                      <a:endParaRPr lang="en-US" altLang="zh-CN" sz="10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  <a:ea typeface="微软雅黑" panose="020B0503020204020204" pitchFamily="34" charset="-122"/>
                        <a:cs typeface="Times New Roman" panose="02020603050405020304" charset="0"/>
                        <a:sym typeface="+mn-ea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195" algn="l" defTabSz="1042670" rtl="0" eaLnBrk="1" fontAlgn="ctr" latinLnBrk="0" hangingPunct="1"/>
                      <a:r>
                        <a:rPr lang="en-US" altLang="zh-CN" sz="1000" b="0" i="0" u="none" strike="noStrike" kern="1200" dirty="0" smtClean="0">
                          <a:solidFill>
                            <a:srgbClr val="3E3A39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</a:rPr>
                        <a:t>12-19V</a:t>
                      </a:r>
                      <a:endParaRPr lang="en-US" altLang="zh-CN" sz="1000" b="0" i="0" u="none" strike="noStrike" kern="1200" dirty="0" smtClean="0">
                        <a:solidFill>
                          <a:srgbClr val="3E3A39"/>
                        </a:solidFill>
                        <a:effectLst/>
                        <a:latin typeface="Times New Roman" panose="02020603050405020304" charset="0"/>
                        <a:ea typeface="微软雅黑" panose="020B0503020204020204" pitchFamily="34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5" name="Freeform 287"/>
          <p:cNvSpPr/>
          <p:nvPr/>
        </p:nvSpPr>
        <p:spPr bwMode="auto">
          <a:xfrm>
            <a:off x="3929388" y="9909747"/>
            <a:ext cx="3359150" cy="173038"/>
          </a:xfrm>
          <a:custGeom>
            <a:avLst/>
            <a:gdLst>
              <a:gd name="T0" fmla="*/ 2116 w 2116"/>
              <a:gd name="T1" fmla="*/ 54 h 109"/>
              <a:gd name="T2" fmla="*/ 0 w 2116"/>
              <a:gd name="T3" fmla="*/ 0 h 109"/>
              <a:gd name="T4" fmla="*/ 0 w 2116"/>
              <a:gd name="T5" fmla="*/ 109 h 109"/>
              <a:gd name="T6" fmla="*/ 2116 w 2116"/>
              <a:gd name="T7" fmla="*/ 109 h 109"/>
              <a:gd name="T8" fmla="*/ 2116 w 2116"/>
              <a:gd name="T9" fmla="*/ 54 h 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116" h="109">
                <a:moveTo>
                  <a:pt x="2116" y="54"/>
                </a:moveTo>
                <a:lnTo>
                  <a:pt x="0" y="0"/>
                </a:lnTo>
                <a:lnTo>
                  <a:pt x="0" y="109"/>
                </a:lnTo>
                <a:lnTo>
                  <a:pt x="2116" y="109"/>
                </a:lnTo>
                <a:lnTo>
                  <a:pt x="2116" y="54"/>
                </a:lnTo>
                <a:close/>
              </a:path>
            </a:pathLst>
          </a:custGeom>
          <a:solidFill>
            <a:srgbClr val="DC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66" name="Rectangle 91"/>
          <p:cNvSpPr>
            <a:spLocks noChangeArrowheads="1"/>
          </p:cNvSpPr>
          <p:nvPr/>
        </p:nvSpPr>
        <p:spPr bwMode="auto">
          <a:xfrm>
            <a:off x="4002405" y="9909810"/>
            <a:ext cx="5143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200" b="1" dirty="0"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  <a:sym typeface="+mn-ea"/>
              </a:rPr>
              <a:t>Power</a:t>
            </a:r>
            <a:endParaRPr lang="en-US" altLang="zh-CN" sz="1200" b="1" dirty="0">
              <a:latin typeface="Times New Roman" panose="02020603050405020304" charset="0"/>
              <a:ea typeface="微软雅黑" panose="020B0503020204020204" pitchFamily="34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67" name="Line 368"/>
          <p:cNvSpPr>
            <a:spLocks noChangeShapeType="1"/>
          </p:cNvSpPr>
          <p:nvPr/>
        </p:nvSpPr>
        <p:spPr bwMode="auto">
          <a:xfrm>
            <a:off x="3924631" y="10082882"/>
            <a:ext cx="3359150" cy="0"/>
          </a:xfrm>
          <a:prstGeom prst="line">
            <a:avLst/>
          </a:prstGeom>
          <a:noFill/>
          <a:ln w="2" cap="flat">
            <a:solidFill>
              <a:srgbClr val="3E3A39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graphicFrame>
        <p:nvGraphicFramePr>
          <p:cNvPr id="75" name="表格 74"/>
          <p:cNvGraphicFramePr>
            <a:graphicFrameLocks noGrp="1"/>
          </p:cNvGraphicFramePr>
          <p:nvPr/>
        </p:nvGraphicFramePr>
        <p:xfrm>
          <a:off x="325696" y="9130285"/>
          <a:ext cx="3352098" cy="20524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741833"/>
                <a:gridCol w="2610265"/>
              </a:tblGrid>
              <a:tr h="205105">
                <a:tc>
                  <a:txBody>
                    <a:bodyPr/>
                    <a:lstStyle/>
                    <a:p>
                      <a:pPr marL="36195" algn="ctr" defTabSz="1042670" rtl="0" eaLnBrk="1" fontAlgn="ctr" latinLnBrk="0" hangingPunct="1"/>
                      <a:r>
                        <a:rPr lang="en-US" altLang="zh-CN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</a:rPr>
                        <a:t>OS</a:t>
                      </a:r>
                      <a:endParaRPr lang="en-US" altLang="zh-CN" sz="10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  <a:ea typeface="微软雅黑" panose="020B0503020204020204" pitchFamily="34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195" algn="l" defTabSz="1042670" rtl="0" eaLnBrk="1" fontAlgn="ctr" latinLnBrk="0" hangingPunct="1"/>
                      <a:r>
                        <a:rPr lang="en-US" sz="1000" b="0" i="0" u="none" strike="noStrike" kern="1200" dirty="0" smtClean="0">
                          <a:solidFill>
                            <a:srgbClr val="3E3A39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</a:rPr>
                        <a:t>W</a:t>
                      </a:r>
                      <a:r>
                        <a:rPr lang="en-US" altLang="zh-CN" sz="1000" b="0" i="0" u="none" strike="noStrike" kern="1200" dirty="0" smtClean="0">
                          <a:solidFill>
                            <a:srgbClr val="3E3A39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</a:rPr>
                        <a:t>indows XP, </a:t>
                      </a:r>
                      <a:r>
                        <a:rPr lang="en-US" sz="1000" b="0" i="0" u="none" strike="noStrike" kern="1200" dirty="0" smtClean="0">
                          <a:solidFill>
                            <a:srgbClr val="3E3A39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</a:rPr>
                        <a:t>Windows 7</a:t>
                      </a:r>
                      <a:r>
                        <a:rPr lang="en-US" altLang="zh-CN" sz="1000" b="0" i="0" u="none" strike="noStrike" kern="1200" dirty="0" smtClean="0">
                          <a:solidFill>
                            <a:srgbClr val="3E3A39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</a:rPr>
                        <a:t>/</a:t>
                      </a:r>
                      <a:r>
                        <a:rPr lang="en-US" sz="1000" b="0" i="0" u="none" strike="noStrike" kern="1200" dirty="0" smtClean="0">
                          <a:solidFill>
                            <a:srgbClr val="3E3A39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</a:rPr>
                        <a:t>8, Windows 10, Linux</a:t>
                      </a:r>
                      <a:endParaRPr lang="en-US" altLang="en-US" sz="1000" b="0" i="0" u="none" strike="noStrike" kern="1200" dirty="0" smtClean="0">
                        <a:solidFill>
                          <a:srgbClr val="3E3A39"/>
                        </a:solidFill>
                        <a:effectLst/>
                        <a:latin typeface="Times New Roman" panose="02020603050405020304" charset="0"/>
                        <a:ea typeface="微软雅黑" panose="020B0503020204020204" pitchFamily="34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0" name="Freeform 287"/>
          <p:cNvSpPr/>
          <p:nvPr/>
        </p:nvSpPr>
        <p:spPr bwMode="auto">
          <a:xfrm>
            <a:off x="309245" y="8899525"/>
            <a:ext cx="3359150" cy="230505"/>
          </a:xfrm>
          <a:custGeom>
            <a:avLst/>
            <a:gdLst>
              <a:gd name="T0" fmla="*/ 2116 w 2116"/>
              <a:gd name="T1" fmla="*/ 54 h 109"/>
              <a:gd name="T2" fmla="*/ 0 w 2116"/>
              <a:gd name="T3" fmla="*/ 0 h 109"/>
              <a:gd name="T4" fmla="*/ 0 w 2116"/>
              <a:gd name="T5" fmla="*/ 109 h 109"/>
              <a:gd name="T6" fmla="*/ 2116 w 2116"/>
              <a:gd name="T7" fmla="*/ 109 h 109"/>
              <a:gd name="T8" fmla="*/ 2116 w 2116"/>
              <a:gd name="T9" fmla="*/ 54 h 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116" h="109">
                <a:moveTo>
                  <a:pt x="2116" y="54"/>
                </a:moveTo>
                <a:lnTo>
                  <a:pt x="0" y="0"/>
                </a:lnTo>
                <a:lnTo>
                  <a:pt x="0" y="109"/>
                </a:lnTo>
                <a:lnTo>
                  <a:pt x="2116" y="109"/>
                </a:lnTo>
                <a:lnTo>
                  <a:pt x="2116" y="54"/>
                </a:lnTo>
                <a:close/>
              </a:path>
            </a:pathLst>
          </a:custGeom>
          <a:solidFill>
            <a:srgbClr val="DC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82" name="Line 368"/>
          <p:cNvSpPr>
            <a:spLocks noChangeShapeType="1"/>
          </p:cNvSpPr>
          <p:nvPr/>
        </p:nvSpPr>
        <p:spPr bwMode="auto">
          <a:xfrm>
            <a:off x="302201" y="9130285"/>
            <a:ext cx="3359150" cy="0"/>
          </a:xfrm>
          <a:prstGeom prst="line">
            <a:avLst/>
          </a:prstGeom>
          <a:noFill/>
          <a:ln w="2" cap="flat">
            <a:solidFill>
              <a:srgbClr val="3E3A39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graphicFrame>
        <p:nvGraphicFramePr>
          <p:cNvPr id="83" name="表格 82"/>
          <p:cNvGraphicFramePr>
            <a:graphicFrameLocks noGrp="1"/>
          </p:cNvGraphicFramePr>
          <p:nvPr>
            <p:custDataLst>
              <p:tags r:id="rId6"/>
            </p:custDataLst>
          </p:nvPr>
        </p:nvGraphicFramePr>
        <p:xfrm>
          <a:off x="3924631" y="4856159"/>
          <a:ext cx="3352165" cy="178689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779780"/>
                <a:gridCol w="2572318"/>
              </a:tblGrid>
              <a:tr h="249249">
                <a:tc>
                  <a:txBody>
                    <a:bodyPr/>
                    <a:lstStyle/>
                    <a:p>
                      <a:pPr marL="36195" algn="ctr" defTabSz="1042670" rtl="0" eaLnBrk="1" fontAlgn="ctr" latinLnBrk="0" hangingPunct="1"/>
                      <a:r>
                        <a:rPr lang="en-US" altLang="zh-CN" sz="1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  <a:sym typeface="+mn-ea"/>
                        </a:rPr>
                        <a:t>Power on/off</a:t>
                      </a:r>
                      <a:endParaRPr lang="en-US" altLang="zh-CN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  <a:ea typeface="微软雅黑" panose="020B0503020204020204" pitchFamily="34" charset="-122"/>
                        <a:cs typeface="Times New Roman" panose="02020603050405020304" charset="0"/>
                        <a:sym typeface="+mn-ea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195" marR="0" indent="0" algn="l" defTabSz="10426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000" b="0" i="0" u="none" strike="noStrike" kern="1200" dirty="0">
                          <a:solidFill>
                            <a:srgbClr val="3E3A39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</a:rPr>
                        <a:t>1 x </a:t>
                      </a:r>
                      <a:r>
                        <a:rPr lang="en-US" sz="1000" b="0" dirty="0">
                          <a:solidFill>
                            <a:srgbClr val="3E3A39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  <a:sym typeface="+mn-ea"/>
                        </a:rPr>
                        <a:t>power on/off</a:t>
                      </a:r>
                      <a:endParaRPr lang="en-US" altLang="en-US" sz="1000" b="0" i="0" u="none" strike="noStrike" kern="1200" dirty="0" smtClean="0">
                        <a:solidFill>
                          <a:srgbClr val="3E3A39"/>
                        </a:solidFill>
                        <a:effectLst/>
                        <a:latin typeface="Times New Roman" panose="02020603050405020304" charset="0"/>
                        <a:ea typeface="微软雅黑" panose="020B0503020204020204" pitchFamily="34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8280">
                <a:tc>
                  <a:txBody>
                    <a:bodyPr/>
                    <a:lstStyle/>
                    <a:p>
                      <a:pPr marL="36195" algn="ctr" defTabSz="1042670" rtl="0" eaLnBrk="1" fontAlgn="ctr" latinLnBrk="0" hangingPunct="1"/>
                      <a:r>
                        <a:rPr lang="en-US" altLang="zh-CN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</a:rPr>
                        <a:t>One-key for Recovery</a:t>
                      </a:r>
                      <a:endParaRPr lang="en-US" altLang="zh-CN" sz="10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  <a:ea typeface="微软雅黑" panose="020B0503020204020204" pitchFamily="34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195" algn="l" defTabSz="1042670" rtl="0" eaLnBrk="1" fontAlgn="ctr" latinLnBrk="0" hangingPunct="1"/>
                      <a:r>
                        <a:rPr lang="en-US" altLang="zh-CN" sz="1000" b="0" i="0" u="none" strike="noStrike" kern="1200" dirty="0" smtClean="0">
                          <a:solidFill>
                            <a:srgbClr val="3E3A39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</a:rPr>
                        <a:t>1 x one-key for recovery</a:t>
                      </a:r>
                      <a:endParaRPr lang="en-US" altLang="zh-CN" sz="1000" b="0" i="0" u="none" strike="noStrike" kern="1200" dirty="0" smtClean="0">
                        <a:solidFill>
                          <a:srgbClr val="3E3A39"/>
                        </a:solidFill>
                        <a:effectLst/>
                        <a:latin typeface="Times New Roman" panose="02020603050405020304" charset="0"/>
                        <a:ea typeface="微软雅黑" panose="020B0503020204020204" pitchFamily="34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6695">
                <a:tc>
                  <a:txBody>
                    <a:bodyPr/>
                    <a:lstStyle/>
                    <a:p>
                      <a:pPr marL="36195" algn="ctr" defTabSz="1042670" rtl="0" eaLnBrk="1" fontAlgn="ctr" latinLnBrk="0" hangingPunct="1"/>
                      <a:r>
                        <a:rPr lang="en-US" altLang="zh-CN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  <a:sym typeface="+mn-ea"/>
                        </a:rPr>
                        <a:t>Power Indicator</a:t>
                      </a:r>
                      <a:endParaRPr lang="en-US" altLang="zh-CN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  <a:ea typeface="微软雅黑" panose="020B0503020204020204" pitchFamily="34" charset="-122"/>
                        <a:cs typeface="Times New Roman" panose="02020603050405020304" charset="0"/>
                        <a:sym typeface="+mn-ea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195" algn="l" defTabSz="1042670" rtl="0" eaLnBrk="1" fontAlgn="ctr" latinLnBrk="0" hangingPunct="1"/>
                      <a:r>
                        <a:rPr lang="en-US" altLang="zh-CN" sz="1000" b="0" i="0" u="none" strike="noStrike" kern="1200" dirty="0" smtClean="0">
                          <a:solidFill>
                            <a:srgbClr val="3E3A39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</a:rPr>
                        <a:t>1 x power indicator</a:t>
                      </a:r>
                      <a:endParaRPr lang="en-US" altLang="zh-CN" sz="1000" b="0" i="0" u="none" strike="noStrike" kern="1200" dirty="0" smtClean="0">
                        <a:solidFill>
                          <a:srgbClr val="3E3A39"/>
                        </a:solidFill>
                        <a:effectLst/>
                        <a:latin typeface="Times New Roman" panose="02020603050405020304" charset="0"/>
                        <a:ea typeface="微软雅黑" panose="020B0503020204020204" pitchFamily="34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6695">
                <a:tc>
                  <a:txBody>
                    <a:bodyPr/>
                    <a:lstStyle/>
                    <a:p>
                      <a:pPr marL="36195" algn="ctr" defTabSz="1042670" rtl="0" eaLnBrk="1" fontAlgn="ctr" latinLnBrk="0" hangingPunct="1"/>
                      <a:r>
                        <a:rPr lang="en-US" altLang="zh-CN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  <a:sym typeface="+mn-ea"/>
                        </a:rPr>
                        <a:t>Display</a:t>
                      </a:r>
                      <a:endParaRPr lang="en-US" altLang="zh-CN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  <a:ea typeface="微软雅黑" panose="020B0503020204020204" pitchFamily="34" charset="-122"/>
                        <a:cs typeface="Times New Roman" panose="02020603050405020304" charset="0"/>
                        <a:sym typeface="+mn-ea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195" algn="l" defTabSz="1042670" rtl="0" eaLnBrk="1" fontAlgn="ctr" latinLnBrk="0" hangingPunct="1"/>
                      <a:r>
                        <a:rPr lang="en-US" altLang="zh-CN" sz="1000" b="0" i="0" u="none" strike="noStrike" kern="1200" baseline="0" dirty="0" smtClean="0">
                          <a:solidFill>
                            <a:srgbClr val="3E3A39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</a:rPr>
                        <a:t>1 x  HDMI, 1 x  VGA, </a:t>
                      </a:r>
                      <a:r>
                        <a:rPr lang="en-US" altLang="zh-CN" sz="1000" dirty="0" smtClean="0">
                          <a:solidFill>
                            <a:srgbClr val="3E3A39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  <a:sym typeface="+mn-ea"/>
                        </a:rPr>
                        <a:t>1 x  COM (optional)</a:t>
                      </a:r>
                      <a:endParaRPr lang="zh-CN" altLang="en-US" sz="1000" b="0" i="0" u="none" strike="noStrike" kern="1200" baseline="0" dirty="0" smtClean="0">
                        <a:solidFill>
                          <a:srgbClr val="3E3A39"/>
                        </a:solidFill>
                        <a:effectLst/>
                        <a:latin typeface="Times New Roman" panose="02020603050405020304" charset="0"/>
                        <a:ea typeface="微软雅黑" panose="020B0503020204020204" pitchFamily="34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6060">
                <a:tc>
                  <a:txBody>
                    <a:bodyPr/>
                    <a:lstStyle/>
                    <a:p>
                      <a:pPr marL="36195" algn="ctr" defTabSz="1042670" rtl="0" eaLnBrk="1" fontAlgn="ctr" latinLnBrk="0" hangingPunct="1"/>
                      <a:r>
                        <a:rPr 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</a:rPr>
                        <a:t>USB</a:t>
                      </a:r>
                      <a:endParaRPr lang="en-US" altLang="en-US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  <a:ea typeface="微软雅黑" panose="020B0503020204020204" pitchFamily="34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195" algn="l" defTabSz="1042670" rtl="0" eaLnBrk="1" fontAlgn="ctr" latinLnBrk="0" hangingPunct="1"/>
                      <a:r>
                        <a:rPr lang="en-US" sz="1000" b="0" i="0" u="none" strike="noStrike" kern="1200" baseline="0" dirty="0" smtClean="0">
                          <a:solidFill>
                            <a:srgbClr val="3E3A39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</a:rPr>
                        <a:t>4 </a:t>
                      </a:r>
                      <a:r>
                        <a:rPr lang="en-US" sz="1000" b="0" i="0" u="none" strike="noStrike" kern="1200" dirty="0" smtClean="0">
                          <a:solidFill>
                            <a:srgbClr val="3E3A39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</a:rPr>
                        <a:t>x </a:t>
                      </a:r>
                      <a:r>
                        <a:rPr lang="en-US" sz="1000" b="0" i="0" u="none" strike="noStrike" kern="1200">
                          <a:solidFill>
                            <a:srgbClr val="3E3A39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</a:rPr>
                        <a:t>USB </a:t>
                      </a:r>
                      <a:r>
                        <a:rPr lang="en-US" sz="1000" b="0" i="0" u="none" strike="noStrike" kern="1200" smtClean="0">
                          <a:solidFill>
                            <a:srgbClr val="3E3A39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</a:rPr>
                        <a:t>2.0, </a:t>
                      </a:r>
                      <a:r>
                        <a:rPr lang="en-US" sz="1000" b="0" i="0" u="none" strike="noStrike" kern="1200" dirty="0" smtClean="0">
                          <a:solidFill>
                            <a:srgbClr val="3E3A39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</a:rPr>
                        <a:t>2 x USB3.0</a:t>
                      </a:r>
                      <a:endParaRPr lang="en-US" sz="1000" b="0" i="0" u="none" strike="noStrike" kern="1200" dirty="0">
                        <a:solidFill>
                          <a:srgbClr val="3E3A39"/>
                        </a:solidFill>
                        <a:effectLst/>
                        <a:latin typeface="Times New Roman" panose="02020603050405020304" charset="0"/>
                        <a:ea typeface="微软雅黑" panose="020B0503020204020204" pitchFamily="34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marL="36195" marR="0" indent="0" algn="ctr" defTabSz="10426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</a:rPr>
                        <a:t>Network</a:t>
                      </a:r>
                      <a:endParaRPr lang="en-US" altLang="zh-CN" sz="10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  <a:ea typeface="微软雅黑" panose="020B0503020204020204" pitchFamily="34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195" algn="l" defTabSz="1042670" rtl="0" eaLnBrk="1" fontAlgn="ctr" latinLnBrk="0" hangingPunct="1"/>
                      <a:r>
                        <a:rPr lang="en-US" altLang="zh-CN" sz="1000" b="0" i="0" u="none" strike="noStrike" kern="1200" dirty="0" smtClean="0">
                          <a:solidFill>
                            <a:srgbClr val="3E3A39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</a:rPr>
                        <a:t>1 x  LAN </a:t>
                      </a:r>
                      <a:r>
                        <a:rPr lang="zh-CN" altLang="en-US" sz="1000" dirty="0" smtClean="0">
                          <a:solidFill>
                            <a:srgbClr val="3E3A39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  <a:sym typeface="+mn-ea"/>
                        </a:rPr>
                        <a:t>Gigabit</a:t>
                      </a:r>
                      <a:endParaRPr lang="zh-CN" altLang="en-US" sz="1000" b="0" i="0" u="none" strike="noStrike" kern="1200" dirty="0" smtClean="0">
                        <a:solidFill>
                          <a:srgbClr val="3E3A39"/>
                        </a:solidFill>
                        <a:effectLst/>
                        <a:latin typeface="Times New Roman" panose="02020603050405020304" charset="0"/>
                        <a:ea typeface="微软雅黑" panose="020B0503020204020204" pitchFamily="34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8280">
                <a:tc>
                  <a:txBody>
                    <a:bodyPr/>
                    <a:lstStyle/>
                    <a:p>
                      <a:pPr marL="36195" marR="0" indent="0" algn="ctr" defTabSz="10426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  <a:sym typeface="+mn-ea"/>
                        </a:rPr>
                        <a:t>Audio</a:t>
                      </a:r>
                      <a:endParaRPr lang="en-US" altLang="zh-CN" sz="10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  <a:ea typeface="微软雅黑" panose="020B0503020204020204" pitchFamily="34" charset="-122"/>
                        <a:cs typeface="Times New Roman" panose="02020603050405020304" charset="0"/>
                        <a:sym typeface="+mn-ea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195" algn="l" defTabSz="1042670" rtl="0" eaLnBrk="1" fontAlgn="ctr" latinLnBrk="0" hangingPunct="1"/>
                      <a:r>
                        <a:rPr lang="en-US" altLang="zh-CN" sz="1000" dirty="0" smtClean="0">
                          <a:solidFill>
                            <a:srgbClr val="3E3A39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  <a:sym typeface="+mn-ea"/>
                        </a:rPr>
                        <a:t>1 x audio in, 1</a:t>
                      </a:r>
                      <a:r>
                        <a:rPr lang="zh-CN" altLang="en-US" sz="1000" dirty="0" smtClean="0">
                          <a:solidFill>
                            <a:srgbClr val="3E3A39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  <a:sym typeface="+mn-ea"/>
                        </a:rPr>
                        <a:t> </a:t>
                      </a:r>
                      <a:r>
                        <a:rPr lang="en-US" altLang="zh-CN" sz="1000" dirty="0" smtClean="0">
                          <a:solidFill>
                            <a:srgbClr val="3E3A39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  <a:sym typeface="+mn-ea"/>
                        </a:rPr>
                        <a:t>x </a:t>
                      </a:r>
                      <a:r>
                        <a:rPr lang="en-US" altLang="zh-CN" sz="1000" dirty="0" smtClean="0">
                          <a:solidFill>
                            <a:srgbClr val="3E3A39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  <a:sym typeface="+mn-ea"/>
                        </a:rPr>
                        <a:t>audio out</a:t>
                      </a:r>
                      <a:endParaRPr lang="zh-CN" altLang="en-US" sz="1000" b="0" i="0" u="none" strike="noStrike" kern="1200" dirty="0" smtClean="0">
                        <a:solidFill>
                          <a:srgbClr val="3E3A39"/>
                        </a:solidFill>
                        <a:effectLst/>
                        <a:latin typeface="Times New Roman" panose="02020603050405020304" charset="0"/>
                        <a:ea typeface="微软雅黑" panose="020B0503020204020204" pitchFamily="34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8" name="Freeform 287"/>
          <p:cNvSpPr/>
          <p:nvPr/>
        </p:nvSpPr>
        <p:spPr bwMode="auto">
          <a:xfrm>
            <a:off x="3920821" y="4698867"/>
            <a:ext cx="3359150" cy="173038"/>
          </a:xfrm>
          <a:custGeom>
            <a:avLst/>
            <a:gdLst>
              <a:gd name="T0" fmla="*/ 2116 w 2116"/>
              <a:gd name="T1" fmla="*/ 54 h 109"/>
              <a:gd name="T2" fmla="*/ 0 w 2116"/>
              <a:gd name="T3" fmla="*/ 0 h 109"/>
              <a:gd name="T4" fmla="*/ 0 w 2116"/>
              <a:gd name="T5" fmla="*/ 109 h 109"/>
              <a:gd name="T6" fmla="*/ 2116 w 2116"/>
              <a:gd name="T7" fmla="*/ 109 h 109"/>
              <a:gd name="T8" fmla="*/ 2116 w 2116"/>
              <a:gd name="T9" fmla="*/ 54 h 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116" h="109">
                <a:moveTo>
                  <a:pt x="2116" y="54"/>
                </a:moveTo>
                <a:lnTo>
                  <a:pt x="0" y="0"/>
                </a:lnTo>
                <a:lnTo>
                  <a:pt x="0" y="109"/>
                </a:lnTo>
                <a:lnTo>
                  <a:pt x="2116" y="109"/>
                </a:lnTo>
                <a:lnTo>
                  <a:pt x="2116" y="54"/>
                </a:lnTo>
                <a:close/>
              </a:path>
            </a:pathLst>
          </a:custGeom>
          <a:solidFill>
            <a:srgbClr val="DC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89" name="Rectangle 91"/>
          <p:cNvSpPr>
            <a:spLocks noChangeArrowheads="1"/>
          </p:cNvSpPr>
          <p:nvPr/>
        </p:nvSpPr>
        <p:spPr bwMode="auto">
          <a:xfrm>
            <a:off x="4081145" y="4699000"/>
            <a:ext cx="82740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spAutoFit/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200" b="1" dirty="0"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  <a:sym typeface="+mn-ea"/>
              </a:rPr>
              <a:t>Front Ports</a:t>
            </a:r>
            <a:endParaRPr lang="en-US" altLang="zh-CN" sz="1200" b="1" dirty="0"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</p:txBody>
      </p:sp>
      <p:sp>
        <p:nvSpPr>
          <p:cNvPr id="90" name="Line 368"/>
          <p:cNvSpPr>
            <a:spLocks noChangeShapeType="1"/>
          </p:cNvSpPr>
          <p:nvPr/>
        </p:nvSpPr>
        <p:spPr bwMode="auto">
          <a:xfrm>
            <a:off x="3929076" y="4872540"/>
            <a:ext cx="3359150" cy="0"/>
          </a:xfrm>
          <a:prstGeom prst="line">
            <a:avLst/>
          </a:prstGeom>
          <a:noFill/>
          <a:ln w="2" cap="flat">
            <a:solidFill>
              <a:srgbClr val="3E3A39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graphicFrame>
        <p:nvGraphicFramePr>
          <p:cNvPr id="104" name="表格 103"/>
          <p:cNvGraphicFramePr>
            <a:graphicFrameLocks noGrp="1"/>
          </p:cNvGraphicFramePr>
          <p:nvPr>
            <p:custDataLst>
              <p:tags r:id="rId7"/>
            </p:custDataLst>
          </p:nvPr>
        </p:nvGraphicFramePr>
        <p:xfrm>
          <a:off x="3929388" y="8567423"/>
          <a:ext cx="3352165" cy="1200263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989330"/>
                <a:gridCol w="2362768"/>
              </a:tblGrid>
              <a:tr h="210820">
                <a:tc>
                  <a:txBody>
                    <a:bodyPr/>
                    <a:lstStyle/>
                    <a:p>
                      <a:pPr marL="36195" algn="ctr" defTabSz="1042670" rtl="0" eaLnBrk="1" fontAlgn="ctr" latinLnBrk="0" hangingPunct="1"/>
                      <a:r>
                        <a:rPr lang="en-US" altLang="zh-CN" sz="1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  <a:sym typeface="+mn-ea"/>
                        </a:rPr>
                        <a:t>Dimension</a:t>
                      </a:r>
                      <a:endParaRPr lang="en-US" altLang="zh-CN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  <a:ea typeface="微软雅黑" panose="020B0503020204020204" pitchFamily="34" charset="-122"/>
                        <a:cs typeface="Times New Roman" panose="02020603050405020304" charset="0"/>
                        <a:sym typeface="+mn-ea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195" lvl="0" algn="l" defTabSz="1042670" rtl="0" eaLnBrk="1" fontAlgn="ctr" latinLnBrk="0" hangingPunct="1"/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latin typeface="Times New Roman" panose="02020603050405020304" charset="0"/>
                          <a:ea typeface="+mn-ea"/>
                          <a:cs typeface="Times New Roman" panose="02020603050405020304" charset="0"/>
                        </a:rPr>
                        <a:t>195mm (L) x 180mm (W) x 30/42mm (H)</a:t>
                      </a:r>
                      <a:endParaRPr lang="en-US" altLang="zh-CN" sz="1000" b="0" i="0" u="none" strike="noStrike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charset="0"/>
                        <a:ea typeface="+mn-ea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0820">
                <a:tc>
                  <a:txBody>
                    <a:bodyPr/>
                    <a:lstStyle/>
                    <a:p>
                      <a:pPr marL="36195" algn="ctr" defTabSz="1042670" rtl="0" eaLnBrk="1" fontAlgn="ctr" latinLnBrk="0" hangingPunct="1"/>
                      <a:r>
                        <a:rPr lang="en-US" altLang="zh-CN" sz="1000">
                          <a:solidFill>
                            <a:schemeClr val="tx1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  <a:sym typeface="+mn-ea"/>
                        </a:rPr>
                        <a:t>Weight</a:t>
                      </a:r>
                      <a:endParaRPr lang="en-US" altLang="zh-CN" sz="1000" b="0" i="0" u="none" strike="noStrike" kern="1200"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  <a:ea typeface="微软雅黑" panose="020B0503020204020204" pitchFamily="34" charset="-122"/>
                        <a:cs typeface="Times New Roman" panose="02020603050405020304" charset="0"/>
                        <a:sym typeface="+mn-ea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195" algn="l" defTabSz="1042670" rtl="0" eaLnBrk="1" fontAlgn="ctr" latinLnBrk="0" hangingPunct="1"/>
                      <a:r>
                        <a:rPr lang="en-US" sz="1000" b="0" i="0" u="none" strike="noStrike" kern="1200" dirty="0" smtClean="0">
                          <a:solidFill>
                            <a:srgbClr val="3E3A39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</a:rPr>
                        <a:t>1.5kg</a:t>
                      </a:r>
                      <a:endParaRPr lang="en-US" sz="1000" b="0" i="0" u="none" strike="noStrike" kern="1200" dirty="0" smtClean="0">
                        <a:solidFill>
                          <a:srgbClr val="3E3A39"/>
                        </a:solidFill>
                        <a:effectLst/>
                        <a:latin typeface="Times New Roman" panose="02020603050405020304" charset="0"/>
                        <a:ea typeface="微软雅黑" panose="020B0503020204020204" pitchFamily="34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3845">
                <a:tc>
                  <a:txBody>
                    <a:bodyPr/>
                    <a:lstStyle/>
                    <a:p>
                      <a:pPr marL="36195" algn="ctr" defTabSz="1042670" rtl="0" eaLnBrk="1" fontAlgn="ctr" latinLnBrk="0" hangingPunct="1"/>
                      <a:r>
                        <a:rPr lang="en-US" altLang="zh-CN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</a:rPr>
                        <a:t>WIFI A</a:t>
                      </a:r>
                      <a:r>
                        <a:rPr lang="en-US" altLang="zh-CN" sz="1000" dirty="0" smtClean="0">
                          <a:solidFill>
                            <a:srgbClr val="3E3A39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  <a:sym typeface="+mn-ea"/>
                        </a:rPr>
                        <a:t>ntenna</a:t>
                      </a:r>
                      <a:endParaRPr lang="en-US" altLang="zh-CN" sz="10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  <a:ea typeface="微软雅黑" panose="020B0503020204020204" pitchFamily="34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195" marR="0" indent="0" algn="l" defTabSz="10426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000" b="0" i="0" u="none" strike="noStrike" kern="1200" baseline="0" dirty="0" smtClean="0">
                          <a:solidFill>
                            <a:srgbClr val="3E3A39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</a:rPr>
                        <a:t> 2 antenna</a:t>
                      </a:r>
                      <a:endParaRPr lang="en-US" altLang="zh-CN" sz="1000" b="0" i="0" u="none" strike="noStrike" kern="1200" baseline="0" dirty="0" smtClean="0">
                        <a:solidFill>
                          <a:srgbClr val="3E3A39"/>
                        </a:solidFill>
                        <a:effectLst/>
                        <a:latin typeface="Times New Roman" panose="02020603050405020304" charset="0"/>
                        <a:ea typeface="微软雅黑" panose="020B0503020204020204" pitchFamily="34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3845">
                <a:tc>
                  <a:txBody>
                    <a:bodyPr/>
                    <a:lstStyle/>
                    <a:p>
                      <a:pPr marL="36195" algn="ctr" defTabSz="1042670" rtl="0" eaLnBrk="1" fontAlgn="ctr" latinLnBrk="0" hangingPunct="1"/>
                      <a:r>
                        <a:rPr lang="en-US" altLang="zh-CN" sz="1000">
                          <a:solidFill>
                            <a:schemeClr val="tx1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  <a:sym typeface="+mn-ea"/>
                        </a:rPr>
                        <a:t>Security Locker</a:t>
                      </a:r>
                      <a:endParaRPr lang="en-US" altLang="zh-CN" sz="1000" b="0" i="0" u="none" strike="noStrike" kern="1200"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  <a:ea typeface="微软雅黑" panose="020B0503020204020204" pitchFamily="34" charset="-122"/>
                        <a:cs typeface="Times New Roman" panose="02020603050405020304" charset="0"/>
                        <a:sym typeface="+mn-ea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195" algn="l" defTabSz="1042670" rtl="0" eaLnBrk="1" fontAlgn="ctr" latinLnBrk="0" hangingPunct="1"/>
                      <a:r>
                        <a:rPr lang="en-US" altLang="zh-CN" sz="1000" dirty="0" smtClean="0">
                          <a:solidFill>
                            <a:srgbClr val="3E3A39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  <a:sym typeface="+mn-ea"/>
                        </a:rPr>
                        <a:t>yes</a:t>
                      </a:r>
                      <a:endParaRPr lang="en-US" altLang="zh-CN" sz="1000" b="0" i="0" u="none" strike="noStrike" kern="1200" dirty="0" smtClean="0">
                        <a:solidFill>
                          <a:srgbClr val="3E3A39"/>
                        </a:solidFill>
                        <a:effectLst/>
                        <a:latin typeface="Times New Roman" panose="02020603050405020304" charset="0"/>
                        <a:ea typeface="微软雅黑" panose="020B0503020204020204" pitchFamily="34" charset="-122"/>
                        <a:cs typeface="Times New Roman" panose="02020603050405020304" charset="0"/>
                        <a:sym typeface="+mn-ea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0933">
                <a:tc>
                  <a:txBody>
                    <a:bodyPr/>
                    <a:lstStyle/>
                    <a:p>
                      <a:pPr marL="36195" algn="ctr" defTabSz="1042670" rtl="0" eaLnBrk="1" fontAlgn="ctr" latinLnBrk="0" hangingPunct="1"/>
                      <a:r>
                        <a:rPr lang="en-US" altLang="zh-CN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  <a:sym typeface="+mn-ea"/>
                        </a:rPr>
                        <a:t>Heat </a:t>
                      </a:r>
                      <a:r>
                        <a:rPr lang="zh-CN" altLang="en-US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  <a:sym typeface="+mn-ea"/>
                        </a:rPr>
                        <a:t>Dissipation</a:t>
                      </a:r>
                      <a:endParaRPr lang="zh-CN" altLang="en-US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  <a:ea typeface="微软雅黑" panose="020B0503020204020204" pitchFamily="34" charset="-122"/>
                        <a:cs typeface="Times New Roman" panose="02020603050405020304" charset="0"/>
                        <a:sym typeface="+mn-ea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195" algn="l" defTabSz="1042670" rtl="0" eaLnBrk="1" fontAlgn="ctr" latinLnBrk="0" hangingPunct="1"/>
                      <a:r>
                        <a:rPr lang="en-US" altLang="zh-CN" sz="1000" dirty="0" smtClean="0">
                          <a:solidFill>
                            <a:srgbClr val="3E3A39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  <a:sym typeface="+mn-ea"/>
                        </a:rPr>
                        <a:t>fan for cooling</a:t>
                      </a:r>
                      <a:endParaRPr lang="en-US" altLang="zh-CN" sz="1000" b="0" i="0" u="none" strike="noStrike" kern="1200" dirty="0" smtClean="0">
                        <a:solidFill>
                          <a:srgbClr val="3E3A39"/>
                        </a:solidFill>
                        <a:effectLst/>
                        <a:latin typeface="Times New Roman" panose="02020603050405020304" charset="0"/>
                        <a:ea typeface="微软雅黑" panose="020B0503020204020204" pitchFamily="34" charset="-122"/>
                        <a:cs typeface="Times New Roman" panose="02020603050405020304" charset="0"/>
                        <a:sym typeface="+mn-ea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5" name="Freeform 287"/>
          <p:cNvSpPr/>
          <p:nvPr/>
        </p:nvSpPr>
        <p:spPr bwMode="auto">
          <a:xfrm>
            <a:off x="3929380" y="8372475"/>
            <a:ext cx="3331845" cy="185420"/>
          </a:xfrm>
          <a:custGeom>
            <a:avLst/>
            <a:gdLst>
              <a:gd name="T0" fmla="*/ 2116 w 2116"/>
              <a:gd name="T1" fmla="*/ 54 h 109"/>
              <a:gd name="T2" fmla="*/ 0 w 2116"/>
              <a:gd name="T3" fmla="*/ 0 h 109"/>
              <a:gd name="T4" fmla="*/ 0 w 2116"/>
              <a:gd name="T5" fmla="*/ 109 h 109"/>
              <a:gd name="T6" fmla="*/ 2116 w 2116"/>
              <a:gd name="T7" fmla="*/ 109 h 109"/>
              <a:gd name="T8" fmla="*/ 2116 w 2116"/>
              <a:gd name="T9" fmla="*/ 54 h 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116" h="109">
                <a:moveTo>
                  <a:pt x="2116" y="54"/>
                </a:moveTo>
                <a:lnTo>
                  <a:pt x="0" y="0"/>
                </a:lnTo>
                <a:lnTo>
                  <a:pt x="0" y="109"/>
                </a:lnTo>
                <a:lnTo>
                  <a:pt x="2116" y="109"/>
                </a:lnTo>
                <a:lnTo>
                  <a:pt x="2116" y="54"/>
                </a:lnTo>
                <a:close/>
              </a:path>
            </a:pathLst>
          </a:custGeom>
          <a:solidFill>
            <a:srgbClr val="DC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08" name="Rectangle 36"/>
          <p:cNvSpPr>
            <a:spLocks noChangeArrowheads="1"/>
          </p:cNvSpPr>
          <p:nvPr/>
        </p:nvSpPr>
        <p:spPr bwMode="auto">
          <a:xfrm>
            <a:off x="414132" y="4169802"/>
            <a:ext cx="1197610" cy="2457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spAutoFit/>
          </a:bodyPr>
          <a:lstStyle/>
          <a:p>
            <a:pPr lvl="0" algn="l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600" b="1" dirty="0">
                <a:solidFill>
                  <a:schemeClr val="bg1">
                    <a:lumMod val="50000"/>
                  </a:schemeClr>
                </a:solidFill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  <a:sym typeface="+mn-ea"/>
              </a:rPr>
              <a:t>Specifications</a:t>
            </a:r>
            <a:endParaRPr lang="zh-CN" altLang="zh-CN" sz="1600" b="1" dirty="0">
              <a:solidFill>
                <a:schemeClr val="bg1">
                  <a:lumMod val="50000"/>
                </a:schemeClr>
              </a:solidFill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52" name="Rectangle 36"/>
          <p:cNvSpPr>
            <a:spLocks noChangeArrowheads="1"/>
          </p:cNvSpPr>
          <p:nvPr/>
        </p:nvSpPr>
        <p:spPr bwMode="auto">
          <a:xfrm>
            <a:off x="4356708" y="2037550"/>
            <a:ext cx="752475" cy="2457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spAutoFit/>
          </a:bodyPr>
          <a:lstStyle/>
          <a:p>
            <a:pPr lvl="0" algn="l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600" b="1" dirty="0">
                <a:solidFill>
                  <a:schemeClr val="bg1">
                    <a:lumMod val="50000"/>
                  </a:schemeClr>
                </a:solidFill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  <a:sym typeface="+mn-ea"/>
              </a:rPr>
              <a:t>Features</a:t>
            </a:r>
            <a:endParaRPr lang="zh-CN" altLang="zh-CN" sz="1600" b="1" dirty="0">
              <a:solidFill>
                <a:schemeClr val="bg1">
                  <a:lumMod val="50000"/>
                </a:schemeClr>
              </a:solidFill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55" name="Rectangle 36"/>
          <p:cNvSpPr>
            <a:spLocks noChangeArrowheads="1"/>
          </p:cNvSpPr>
          <p:nvPr/>
        </p:nvSpPr>
        <p:spPr bwMode="auto">
          <a:xfrm>
            <a:off x="4339444" y="1244025"/>
            <a:ext cx="2921849" cy="368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spAutoFit/>
          </a:bodyPr>
          <a:lstStyle/>
          <a:p>
            <a:pPr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1600" b="1" dirty="0">
                <a:solidFill>
                  <a:schemeClr val="bg1">
                    <a:lumMod val="50000"/>
                  </a:schemeClr>
                </a:solidFill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  <a:sym typeface="+mn-ea"/>
              </a:rPr>
              <a:t>Model: </a:t>
            </a:r>
            <a:r>
              <a:rPr lang="en-US" altLang="zh-CN" sz="1600" b="1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</a:rPr>
              <a:t>I3/4000M/4G/128SSD</a:t>
            </a:r>
            <a:endParaRPr lang="en-US" altLang="zh-CN" sz="1600" b="1" dirty="0" smtClean="0">
              <a:solidFill>
                <a:schemeClr val="bg1">
                  <a:lumMod val="50000"/>
                </a:schemeClr>
              </a:solidFill>
              <a:latin typeface="Times New Roman" panose="02020603050405020304" charset="0"/>
              <a:ea typeface="微软雅黑" panose="020B0503020204020204" pitchFamily="34" charset="-122"/>
              <a:cs typeface="Times New Roman" panose="02020603050405020304" charset="0"/>
            </a:endParaRPr>
          </a:p>
        </p:txBody>
      </p:sp>
      <p:sp>
        <p:nvSpPr>
          <p:cNvPr id="100" name="矩形 99"/>
          <p:cNvSpPr/>
          <p:nvPr/>
        </p:nvSpPr>
        <p:spPr>
          <a:xfrm>
            <a:off x="4237355" y="2283460"/>
            <a:ext cx="3599180" cy="18865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ts val="1400"/>
              </a:lnSpc>
              <a:buFont typeface="Wingdings" panose="05000000000000000000" pitchFamily="2" charset="2"/>
              <a:buChar char="l"/>
            </a:pPr>
            <a:r>
              <a:rPr lang="en-US" altLang="zh-CN" sz="1000" dirty="0" smtClean="0"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  <a:sym typeface="+mn-ea"/>
              </a:rPr>
              <a:t>Front VGA+HDMI port, support sync &amp; async display</a:t>
            </a:r>
            <a:endParaRPr lang="en-US" altLang="zh-CN" sz="1000" dirty="0" smtClean="0">
              <a:latin typeface="Times New Roman" panose="02020603050405020304" charset="0"/>
              <a:ea typeface="微软雅黑" panose="020B0503020204020204" pitchFamily="34" charset="-122"/>
              <a:cs typeface="Times New Roman" panose="02020603050405020304" charset="0"/>
            </a:endParaRPr>
          </a:p>
          <a:p>
            <a:pPr lvl="0">
              <a:lnSpc>
                <a:spcPts val="1400"/>
              </a:lnSpc>
              <a:buFont typeface="Wingdings" panose="05000000000000000000" pitchFamily="2" charset="2"/>
              <a:buChar char="l"/>
            </a:pPr>
            <a:r>
              <a:rPr lang="en-US" altLang="zh-CN" sz="1000" dirty="0" smtClean="0"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  <a:sym typeface="+mn-ea"/>
              </a:rPr>
              <a:t>Support Wake-on-LAN</a:t>
            </a:r>
            <a:endParaRPr lang="en-US" altLang="zh-CN" sz="1000" dirty="0" smtClean="0">
              <a:latin typeface="Times New Roman" panose="02020603050405020304" charset="0"/>
              <a:ea typeface="微软雅黑" panose="020B0503020204020204" pitchFamily="34" charset="-122"/>
              <a:cs typeface="Times New Roman" panose="02020603050405020304" charset="0"/>
            </a:endParaRPr>
          </a:p>
          <a:p>
            <a:pPr lvl="0">
              <a:lnSpc>
                <a:spcPts val="1400"/>
              </a:lnSpc>
              <a:buFont typeface="Wingdings" panose="05000000000000000000" pitchFamily="2" charset="2"/>
              <a:buChar char="l"/>
            </a:pPr>
            <a:r>
              <a:rPr lang="en-US" altLang="zh-CN" sz="1000" dirty="0" smtClean="0"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  <a:sym typeface="+mn-ea"/>
              </a:rPr>
              <a:t>Compatible with OPS-C series products upgrade and switch  </a:t>
            </a:r>
            <a:endParaRPr lang="en-US" altLang="zh-CN" sz="1000" dirty="0" smtClean="0">
              <a:latin typeface="Times New Roman" panose="02020603050405020304" charset="0"/>
              <a:ea typeface="微软雅黑" panose="020B0503020204020204" pitchFamily="34" charset="-122"/>
              <a:cs typeface="Times New Roman" panose="02020603050405020304" charset="0"/>
              <a:sym typeface="+mn-ea"/>
            </a:endParaRPr>
          </a:p>
          <a:p>
            <a:pPr lvl="0">
              <a:lnSpc>
                <a:spcPts val="1400"/>
              </a:lnSpc>
              <a:buFont typeface="Wingdings" panose="05000000000000000000" pitchFamily="2" charset="2"/>
              <a:buChar char="l"/>
            </a:pPr>
            <a:r>
              <a:rPr lang="en-US" altLang="zh-CN" sz="1000" dirty="0" smtClean="0"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  <a:sym typeface="+mn-ea"/>
              </a:rPr>
              <a:t>Smart heat </a:t>
            </a:r>
            <a:r>
              <a:rPr lang="en-US" altLang="zh-CN" sz="1000" dirty="0" smtClean="0"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  <a:sym typeface="+mn-ea"/>
              </a:rPr>
              <a:t>Dissipation </a:t>
            </a:r>
            <a:r>
              <a:rPr lang="en-US" altLang="zh-CN" sz="1000" dirty="0" smtClean="0"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  <a:sym typeface="+mn-ea"/>
              </a:rPr>
              <a:t>with fan for cooling and temperature control                           </a:t>
            </a:r>
            <a:endParaRPr lang="en-US" altLang="zh-CN" sz="1000" dirty="0" smtClean="0">
              <a:latin typeface="Times New Roman" panose="02020603050405020304" charset="0"/>
              <a:ea typeface="微软雅黑" panose="020B0503020204020204" pitchFamily="34" charset="-122"/>
              <a:cs typeface="Times New Roman" panose="02020603050405020304" charset="0"/>
            </a:endParaRPr>
          </a:p>
          <a:p>
            <a:pPr lvl="0">
              <a:lnSpc>
                <a:spcPts val="1400"/>
              </a:lnSpc>
              <a:buFont typeface="Wingdings" panose="05000000000000000000" pitchFamily="2" charset="2"/>
              <a:buChar char="l"/>
            </a:pPr>
            <a:r>
              <a:rPr lang="en-US" altLang="zh-CN" sz="1000" dirty="0" smtClean="0"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  <a:sym typeface="+mn-ea"/>
              </a:rPr>
              <a:t>BIOS supports AMI 64Mbit boot remotely, auto start and watchdog timer</a:t>
            </a:r>
            <a:endParaRPr lang="en-US" altLang="zh-CN" sz="1000" dirty="0" smtClean="0">
              <a:latin typeface="Times New Roman" panose="02020603050405020304" charset="0"/>
              <a:ea typeface="微软雅黑" panose="020B0503020204020204" pitchFamily="34" charset="-122"/>
              <a:cs typeface="Times New Roman" panose="02020603050405020304" charset="0"/>
            </a:endParaRPr>
          </a:p>
          <a:p>
            <a:pPr lvl="0">
              <a:lnSpc>
                <a:spcPts val="1400"/>
              </a:lnSpc>
              <a:buFont typeface="Wingdings" panose="05000000000000000000" pitchFamily="2" charset="2"/>
              <a:buChar char="l"/>
            </a:pPr>
            <a:r>
              <a:rPr lang="en-US" altLang="zh-CN" sz="1000" dirty="0" smtClean="0"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  <a:sym typeface="+mn-ea"/>
              </a:rPr>
              <a:t>Support one-key for recovery</a:t>
            </a:r>
            <a:endParaRPr lang="en-US" altLang="zh-CN" sz="1000" dirty="0" smtClean="0">
              <a:latin typeface="Times New Roman" panose="02020603050405020304" charset="0"/>
              <a:ea typeface="微软雅黑" panose="020B0503020204020204" pitchFamily="34" charset="-122"/>
              <a:cs typeface="Times New Roman" panose="02020603050405020304" charset="0"/>
            </a:endParaRPr>
          </a:p>
          <a:p>
            <a:pPr lvl="0">
              <a:lnSpc>
                <a:spcPts val="1400"/>
              </a:lnSpc>
              <a:buFont typeface="Wingdings" panose="05000000000000000000" pitchFamily="2" charset="2"/>
              <a:buChar char="l"/>
            </a:pPr>
            <a:r>
              <a:rPr lang="en-US" altLang="zh-CN" sz="1000" dirty="0" smtClean="0"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  <a:sym typeface="+mn-ea"/>
              </a:rPr>
              <a:t>Support security locker</a:t>
            </a:r>
            <a:endParaRPr lang="en-US" altLang="zh-CN" sz="1000" dirty="0" smtClean="0">
              <a:latin typeface="Times New Roman" panose="02020603050405020304" charset="0"/>
              <a:ea typeface="微软雅黑" panose="020B0503020204020204" pitchFamily="34" charset="-122"/>
              <a:cs typeface="Times New Roman" panose="02020603050405020304" charset="0"/>
            </a:endParaRPr>
          </a:p>
          <a:p>
            <a:pPr lvl="0">
              <a:lnSpc>
                <a:spcPts val="1400"/>
              </a:lnSpc>
              <a:buFont typeface="Wingdings" panose="05000000000000000000" pitchFamily="2" charset="2"/>
              <a:buChar char="l"/>
            </a:pPr>
            <a:r>
              <a:rPr lang="en-US" altLang="zh-CN" sz="1000" dirty="0" smtClean="0"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  <a:sym typeface="+mn-ea"/>
              </a:rPr>
              <a:t>Front COM (COM or VGA as option)</a:t>
            </a:r>
            <a:endParaRPr lang="en-US" altLang="zh-CN" sz="1000" dirty="0" smtClean="0">
              <a:latin typeface="Times New Roman" panose="02020603050405020304" charset="0"/>
              <a:ea typeface="微软雅黑" panose="020B0503020204020204" pitchFamily="34" charset="-122"/>
              <a:cs typeface="Times New Roman" panose="02020603050405020304" charset="0"/>
            </a:endParaRPr>
          </a:p>
        </p:txBody>
      </p:sp>
      <p:grpSp>
        <p:nvGrpSpPr>
          <p:cNvPr id="72" name="组合 71"/>
          <p:cNvGrpSpPr/>
          <p:nvPr/>
        </p:nvGrpSpPr>
        <p:grpSpPr>
          <a:xfrm rot="0">
            <a:off x="-13018" y="10365745"/>
            <a:ext cx="7560310" cy="301625"/>
            <a:chOff x="635" y="10403205"/>
            <a:chExt cx="7560310" cy="301625"/>
          </a:xfrm>
        </p:grpSpPr>
        <p:sp>
          <p:nvSpPr>
            <p:cNvPr id="76" name="Rectangle 9"/>
            <p:cNvSpPr>
              <a:spLocks noChangeArrowheads="1"/>
            </p:cNvSpPr>
            <p:nvPr/>
          </p:nvSpPr>
          <p:spPr bwMode="auto">
            <a:xfrm>
              <a:off x="635" y="10403205"/>
              <a:ext cx="7560310" cy="301625"/>
            </a:xfrm>
            <a:prstGeom prst="rect">
              <a:avLst/>
            </a:prstGeom>
            <a:solidFill>
              <a:srgbClr val="0087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cxnSp>
          <p:nvCxnSpPr>
            <p:cNvPr id="74" name="直接连接符 73"/>
            <p:cNvCxnSpPr/>
            <p:nvPr/>
          </p:nvCxnSpPr>
          <p:spPr>
            <a:xfrm>
              <a:off x="3780790" y="10441356"/>
              <a:ext cx="0" cy="20881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54" name="表格 53"/>
          <p:cNvGraphicFramePr>
            <a:graphicFrameLocks noGrp="1"/>
          </p:cNvGraphicFramePr>
          <p:nvPr>
            <p:custDataLst>
              <p:tags r:id="rId8"/>
            </p:custDataLst>
          </p:nvPr>
        </p:nvGraphicFramePr>
        <p:xfrm>
          <a:off x="3910338" y="7011275"/>
          <a:ext cx="3352165" cy="116332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741833"/>
                <a:gridCol w="2610265"/>
              </a:tblGrid>
              <a:tr h="327660">
                <a:tc>
                  <a:txBody>
                    <a:bodyPr/>
                    <a:lstStyle/>
                    <a:p>
                      <a:pPr marL="36195" algn="ctr" defTabSz="1042670" rtl="0" eaLnBrk="1" fontAlgn="ctr" latinLnBrk="0" hangingPunct="1"/>
                      <a:r>
                        <a:rPr lang="en-US" altLang="zh-CN" sz="1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  <a:sym typeface="+mn-ea"/>
                        </a:rPr>
                        <a:t>Power</a:t>
                      </a:r>
                      <a:endParaRPr lang="en-US" altLang="zh-CN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  <a:ea typeface="微软雅黑" panose="020B0503020204020204" pitchFamily="34" charset="-122"/>
                        <a:cs typeface="Times New Roman" panose="02020603050405020304" charset="0"/>
                        <a:sym typeface="+mn-ea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195" algn="l" defTabSz="1042670" rtl="0" eaLnBrk="1" fontAlgn="ctr" latinLnBrk="0" hangingPunct="1"/>
                      <a:r>
                        <a:rPr lang="en-US" altLang="zh-CN" sz="1000" b="0" i="0" u="none" strike="noStrike" kern="1200" dirty="0" smtClean="0">
                          <a:solidFill>
                            <a:srgbClr val="3E3A39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</a:rPr>
                        <a:t>1 x DC-In</a:t>
                      </a:r>
                      <a:r>
                        <a:rPr lang="zh-CN" altLang="en-US" sz="1000" b="0" i="0" u="none" strike="noStrike" kern="1200" dirty="0" smtClean="0">
                          <a:solidFill>
                            <a:srgbClr val="3E3A39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</a:rPr>
                        <a:t> </a:t>
                      </a:r>
                      <a:r>
                        <a:rPr lang="en-US" altLang="zh-CN" sz="1000" b="0" i="0" u="none" strike="noStrike" kern="1200" dirty="0" smtClean="0">
                          <a:solidFill>
                            <a:srgbClr val="3E3A39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</a:rPr>
                        <a:t>(outer diameter: </a:t>
                      </a:r>
                      <a:r>
                        <a:rPr lang="en-US" altLang="zh-CN" sz="1000" b="0" i="0" u="none" strike="noStrike" kern="1200" dirty="0">
                          <a:solidFill>
                            <a:srgbClr val="3E3A39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</a:rPr>
                        <a:t>5.5</a:t>
                      </a:r>
                      <a:r>
                        <a:rPr lang="en-US" sz="1000" b="0" i="0" u="none" strike="noStrike" kern="1200" dirty="0">
                          <a:solidFill>
                            <a:srgbClr val="3E3A39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</a:rPr>
                        <a:t>mm, internal diameter: </a:t>
                      </a:r>
                      <a:r>
                        <a:rPr lang="en-US" altLang="zh-CN" sz="1000" b="0" i="0" u="none" strike="noStrike" kern="1200" dirty="0">
                          <a:solidFill>
                            <a:srgbClr val="3E3A39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</a:rPr>
                        <a:t>2.5</a:t>
                      </a:r>
                      <a:r>
                        <a:rPr lang="en-US" sz="1000" b="0" i="0" u="none" strike="noStrike" kern="1200" dirty="0">
                          <a:solidFill>
                            <a:srgbClr val="3E3A39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</a:rPr>
                        <a:t>mm), 1</a:t>
                      </a:r>
                      <a:r>
                        <a:rPr lang="en-US" sz="1000" b="0" dirty="0">
                          <a:solidFill>
                            <a:srgbClr val="3E3A39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  <a:sym typeface="+mn-ea"/>
                        </a:rPr>
                        <a:t> x 4 </a:t>
                      </a:r>
                      <a:r>
                        <a:rPr lang="en-US" altLang="zh-CN" sz="1000" b="0" dirty="0" smtClean="0">
                          <a:solidFill>
                            <a:srgbClr val="3E3A39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  <a:sym typeface="+mn-ea"/>
                        </a:rPr>
                        <a:t>Pin</a:t>
                      </a:r>
                      <a:endParaRPr lang="en-US" sz="1000" b="0" i="0" u="none" strike="noStrike" kern="1200" dirty="0">
                        <a:solidFill>
                          <a:srgbClr val="3E3A39"/>
                        </a:solidFill>
                        <a:effectLst/>
                        <a:latin typeface="Times New Roman" panose="02020603050405020304" charset="0"/>
                        <a:ea typeface="微软雅黑" panose="020B0503020204020204" pitchFamily="34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8915">
                <a:tc>
                  <a:txBody>
                    <a:bodyPr/>
                    <a:lstStyle/>
                    <a:p>
                      <a:pPr marL="36195" algn="ctr" defTabSz="1042670" rtl="0" eaLnBrk="1" fontAlgn="ctr" latinLnBrk="0" hangingPunct="1"/>
                      <a:r>
                        <a:rPr lang="en-US" altLang="zh-CN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  <a:sym typeface="+mn-ea"/>
                        </a:rPr>
                        <a:t>Display</a:t>
                      </a:r>
                      <a:endParaRPr lang="en-US" altLang="zh-CN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  <a:ea typeface="微软雅黑" panose="020B0503020204020204" pitchFamily="34" charset="-122"/>
                        <a:cs typeface="Times New Roman" panose="02020603050405020304" charset="0"/>
                        <a:sym typeface="+mn-ea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195" algn="l" defTabSz="1042670" rtl="0" eaLnBrk="1" fontAlgn="ctr" latinLnBrk="0" hangingPunct="1"/>
                      <a:r>
                        <a:rPr lang="zh-CN" altLang="en-US" sz="1000" b="0" i="0" u="none" strike="noStrike" kern="1200" dirty="0" smtClean="0">
                          <a:solidFill>
                            <a:srgbClr val="3E3A39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</a:rPr>
                        <a:t>１</a:t>
                      </a:r>
                      <a:r>
                        <a:rPr lang="en-US" altLang="zh-CN" sz="1000" b="0" i="0" u="none" strike="noStrike" kern="1200" dirty="0" smtClean="0">
                          <a:solidFill>
                            <a:srgbClr val="3E3A39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</a:rPr>
                        <a:t>x HDMI, support 4K</a:t>
                      </a:r>
                      <a:endParaRPr lang="en-US" altLang="zh-CN" sz="1000" b="0" i="0" u="none" strike="noStrike" kern="1200" dirty="0" smtClean="0">
                        <a:solidFill>
                          <a:srgbClr val="3E3A39"/>
                        </a:solidFill>
                        <a:effectLst/>
                        <a:latin typeface="Times New Roman" panose="02020603050405020304" charset="0"/>
                        <a:ea typeface="微软雅黑" panose="020B0503020204020204" pitchFamily="34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8915">
                <a:tc>
                  <a:txBody>
                    <a:bodyPr/>
                    <a:lstStyle/>
                    <a:p>
                      <a:pPr marL="36195" algn="ctr" defTabSz="1042670" rtl="0" eaLnBrk="1" fontAlgn="ctr" latinLnBrk="0" hangingPunct="1"/>
                      <a:r>
                        <a:rPr lang="en-US" sz="10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</a:rPr>
                        <a:t>USB</a:t>
                      </a:r>
                      <a:endParaRPr lang="en-US" sz="1000" b="0" i="0" u="none" strike="noStrike" kern="1200"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  <a:ea typeface="微软雅黑" panose="020B0503020204020204" pitchFamily="34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195" algn="l" defTabSz="1042670" rtl="0" eaLnBrk="1" fontAlgn="ctr" latinLnBrk="0" hangingPunct="1"/>
                      <a:r>
                        <a:rPr lang="zh-CN" altLang="en-US" sz="1000" b="0" i="0" u="none" strike="noStrike" kern="1200" dirty="0" smtClean="0">
                          <a:solidFill>
                            <a:srgbClr val="3E3A39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</a:rPr>
                        <a:t>２</a:t>
                      </a:r>
                      <a:r>
                        <a:rPr lang="en-US" sz="1000" b="0" i="0" u="none" strike="noStrike" kern="1200" dirty="0" smtClean="0">
                          <a:solidFill>
                            <a:srgbClr val="3E3A39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</a:rPr>
                        <a:t> </a:t>
                      </a:r>
                      <a:r>
                        <a:rPr lang="en-US" sz="1000" b="0" i="0" u="none" strike="noStrike" kern="1200" dirty="0">
                          <a:solidFill>
                            <a:srgbClr val="3E3A39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</a:rPr>
                        <a:t>x USB </a:t>
                      </a:r>
                      <a:r>
                        <a:rPr lang="en-US" sz="1000" b="0" i="0" u="none" strike="noStrike" kern="1200" dirty="0" smtClean="0">
                          <a:solidFill>
                            <a:srgbClr val="3E3A39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</a:rPr>
                        <a:t>2.0</a:t>
                      </a:r>
                      <a:r>
                        <a:rPr lang="en-US" altLang="zh-CN" sz="1000" b="0" i="0" u="none" strike="noStrike" kern="1200" dirty="0" smtClean="0">
                          <a:solidFill>
                            <a:srgbClr val="3E3A39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</a:rPr>
                        <a:t>, 1 x USB 3.0</a:t>
                      </a:r>
                      <a:endParaRPr lang="en-US" altLang="zh-CN" sz="1000" b="0" i="0" u="none" strike="noStrike" kern="1200" dirty="0" smtClean="0">
                        <a:solidFill>
                          <a:srgbClr val="3E3A39"/>
                        </a:solidFill>
                        <a:effectLst/>
                        <a:latin typeface="Times New Roman" panose="02020603050405020304" charset="0"/>
                        <a:ea typeface="微软雅黑" panose="020B0503020204020204" pitchFamily="34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8681">
                <a:tc>
                  <a:txBody>
                    <a:bodyPr/>
                    <a:lstStyle/>
                    <a:p>
                      <a:pPr marL="36195" algn="ctr" defTabSz="1042670" rtl="0" eaLnBrk="1" fontAlgn="ctr" latinLnBrk="0" hangingPunct="1"/>
                      <a:r>
                        <a:rPr lang="en-US" altLang="zh-CN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  <a:sym typeface="+mn-ea"/>
                        </a:rPr>
                        <a:t>Audio</a:t>
                      </a:r>
                      <a:endParaRPr lang="en-US" altLang="zh-CN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  <a:ea typeface="微软雅黑" panose="020B0503020204020204" pitchFamily="34" charset="-122"/>
                        <a:cs typeface="Times New Roman" panose="02020603050405020304" charset="0"/>
                        <a:sym typeface="+mn-ea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195" algn="l" defTabSz="1042670" rtl="0" eaLnBrk="1" fontAlgn="ctr" latinLnBrk="0" hangingPunct="1"/>
                      <a:r>
                        <a:rPr lang="en-US" altLang="zh-CN" sz="1000" b="0" i="0" u="none" strike="noStrike" kern="1200" dirty="0" smtClean="0">
                          <a:solidFill>
                            <a:srgbClr val="3E3A39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</a:rPr>
                        <a:t>1 </a:t>
                      </a:r>
                      <a:r>
                        <a:rPr lang="en-US" altLang="zh-CN" sz="1000" b="0" i="0" u="none" strike="noStrike" kern="1200" dirty="0">
                          <a:solidFill>
                            <a:srgbClr val="3E3A39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</a:rPr>
                        <a:t>x </a:t>
                      </a:r>
                      <a:r>
                        <a:rPr lang="en-US" altLang="zh-CN" sz="1000" dirty="0" smtClean="0">
                          <a:solidFill>
                            <a:srgbClr val="3E3A39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  <a:sym typeface="+mn-ea"/>
                        </a:rPr>
                        <a:t>audio out</a:t>
                      </a:r>
                      <a:endParaRPr lang="en-US" altLang="zh-CN" sz="1000" b="0" i="0" u="none" strike="noStrike" kern="1200" dirty="0">
                        <a:solidFill>
                          <a:srgbClr val="3E3A39"/>
                        </a:solidFill>
                        <a:effectLst/>
                        <a:latin typeface="Times New Roman" panose="02020603050405020304" charset="0"/>
                        <a:ea typeface="微软雅黑" panose="020B0503020204020204" pitchFamily="34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8915">
                <a:tc>
                  <a:txBody>
                    <a:bodyPr/>
                    <a:lstStyle/>
                    <a:p>
                      <a:pPr marL="36195" algn="ctr" defTabSz="1042670" rtl="0" eaLnBrk="1" fontAlgn="ctr" latinLnBrk="0" hangingPunct="1"/>
                      <a:r>
                        <a:rPr lang="en-US" altLang="zh-CN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  <a:sym typeface="+mn-ea"/>
                        </a:rPr>
                        <a:t>Switch</a:t>
                      </a:r>
                      <a:endParaRPr lang="en-US" altLang="zh-CN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  <a:ea typeface="微软雅黑" panose="020B0503020204020204" pitchFamily="34" charset="-122"/>
                        <a:cs typeface="Times New Roman" panose="02020603050405020304" charset="0"/>
                        <a:sym typeface="+mn-ea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195" algn="l" defTabSz="1042670" rtl="0" eaLnBrk="1" fontAlgn="ctr" latinLnBrk="0" hangingPunct="1"/>
                      <a:r>
                        <a:rPr lang="en-US" sz="1000" b="0" i="0" u="none" strike="noStrike" kern="1200" dirty="0" smtClean="0">
                          <a:solidFill>
                            <a:srgbClr val="3E3A39"/>
                          </a:solidFill>
                          <a:effectLst/>
                          <a:latin typeface="Times New Roman" panose="02020603050405020304" charset="0"/>
                          <a:ea typeface="微软雅黑" panose="020B0503020204020204" pitchFamily="34" charset="-122"/>
                          <a:cs typeface="Times New Roman" panose="02020603050405020304" charset="0"/>
                        </a:rPr>
                        <a:t>3x JSW</a:t>
                      </a:r>
                      <a:endParaRPr lang="en-US" sz="1000" b="0" i="0" u="none" strike="noStrike" kern="1200" dirty="0" smtClean="0">
                        <a:solidFill>
                          <a:srgbClr val="3E3A39"/>
                        </a:solidFill>
                        <a:effectLst/>
                        <a:latin typeface="Times New Roman" panose="02020603050405020304" charset="0"/>
                        <a:ea typeface="微软雅黑" panose="020B0503020204020204" pitchFamily="34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0" name="Freeform 287"/>
          <p:cNvSpPr/>
          <p:nvPr/>
        </p:nvSpPr>
        <p:spPr bwMode="auto">
          <a:xfrm>
            <a:off x="3929380" y="6780530"/>
            <a:ext cx="3332480" cy="240030"/>
          </a:xfrm>
          <a:custGeom>
            <a:avLst/>
            <a:gdLst>
              <a:gd name="T0" fmla="*/ 2116 w 2116"/>
              <a:gd name="T1" fmla="*/ 54 h 109"/>
              <a:gd name="T2" fmla="*/ 0 w 2116"/>
              <a:gd name="T3" fmla="*/ 0 h 109"/>
              <a:gd name="T4" fmla="*/ 0 w 2116"/>
              <a:gd name="T5" fmla="*/ 109 h 109"/>
              <a:gd name="T6" fmla="*/ 2116 w 2116"/>
              <a:gd name="T7" fmla="*/ 109 h 109"/>
              <a:gd name="T8" fmla="*/ 2116 w 2116"/>
              <a:gd name="T9" fmla="*/ 54 h 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116" h="109">
                <a:moveTo>
                  <a:pt x="2116" y="54"/>
                </a:moveTo>
                <a:lnTo>
                  <a:pt x="0" y="0"/>
                </a:lnTo>
                <a:lnTo>
                  <a:pt x="0" y="109"/>
                </a:lnTo>
                <a:lnTo>
                  <a:pt x="2116" y="109"/>
                </a:lnTo>
                <a:lnTo>
                  <a:pt x="2116" y="54"/>
                </a:lnTo>
                <a:close/>
              </a:path>
            </a:pathLst>
          </a:custGeom>
          <a:solidFill>
            <a:srgbClr val="DC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71" name="Rectangle 91"/>
          <p:cNvSpPr>
            <a:spLocks noChangeArrowheads="1"/>
          </p:cNvSpPr>
          <p:nvPr/>
        </p:nvSpPr>
        <p:spPr bwMode="auto">
          <a:xfrm>
            <a:off x="4081145" y="6826885"/>
            <a:ext cx="116649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spAutoFit/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200" b="1" dirty="0"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  <a:sym typeface="+mn-ea"/>
              </a:rPr>
              <a:t>Rear Ports (OPS)</a:t>
            </a:r>
            <a:endParaRPr lang="en-US" altLang="zh-CN" sz="1200" b="1" dirty="0"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</p:txBody>
      </p:sp>
      <p:sp>
        <p:nvSpPr>
          <p:cNvPr id="84" name="Line 368"/>
          <p:cNvSpPr>
            <a:spLocks noChangeShapeType="1"/>
          </p:cNvSpPr>
          <p:nvPr/>
        </p:nvSpPr>
        <p:spPr bwMode="auto">
          <a:xfrm>
            <a:off x="3929388" y="7020482"/>
            <a:ext cx="3359150" cy="0"/>
          </a:xfrm>
          <a:prstGeom prst="line">
            <a:avLst/>
          </a:prstGeom>
          <a:noFill/>
          <a:ln w="2" cap="flat">
            <a:solidFill>
              <a:srgbClr val="3E3A39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8" name="Rectangle 91"/>
          <p:cNvSpPr>
            <a:spLocks noChangeArrowheads="1"/>
          </p:cNvSpPr>
          <p:nvPr/>
        </p:nvSpPr>
        <p:spPr bwMode="auto">
          <a:xfrm>
            <a:off x="354330" y="9504680"/>
            <a:ext cx="101790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200" b="1" dirty="0"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  <a:sym typeface="+mn-ea"/>
              </a:rPr>
              <a:t>Environment</a:t>
            </a:r>
            <a:endParaRPr lang="en-US" altLang="zh-CN" sz="1200" b="1" dirty="0"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</p:txBody>
      </p:sp>
      <p:sp>
        <p:nvSpPr>
          <p:cNvPr id="79" name="Rectangle 91"/>
          <p:cNvSpPr>
            <a:spLocks noChangeArrowheads="1"/>
          </p:cNvSpPr>
          <p:nvPr/>
        </p:nvSpPr>
        <p:spPr bwMode="auto">
          <a:xfrm>
            <a:off x="385445" y="8945880"/>
            <a:ext cx="125539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200" b="1" dirty="0"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  <a:sym typeface="+mn-ea"/>
              </a:rPr>
              <a:t>Operating System</a:t>
            </a:r>
            <a:endParaRPr lang="en-US" altLang="zh-CN" sz="1200" b="1" dirty="0"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</p:txBody>
      </p:sp>
      <p:sp>
        <p:nvSpPr>
          <p:cNvPr id="81" name="Rectangle 91"/>
          <p:cNvSpPr>
            <a:spLocks noChangeArrowheads="1"/>
          </p:cNvSpPr>
          <p:nvPr/>
        </p:nvSpPr>
        <p:spPr bwMode="auto">
          <a:xfrm>
            <a:off x="3879858" y="8383084"/>
            <a:ext cx="7588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200" b="1" dirty="0"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  <a:sym typeface="+mn-ea"/>
              </a:rPr>
              <a:t>Other</a:t>
            </a:r>
            <a:endParaRPr lang="en-US" altLang="zh-CN" sz="1200" b="1" dirty="0"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297815" y="-25400"/>
            <a:ext cx="4610735" cy="598805"/>
          </a:xfrm>
          <a:prstGeom prst="rect">
            <a:avLst/>
          </a:prstGeom>
        </p:spPr>
        <p:txBody>
          <a:bodyPr wrap="square">
            <a:spAutoFit/>
          </a:bodyPr>
          <a:p>
            <a:pPr lvl="0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200" b="1" dirty="0" smtClean="0">
                <a:solidFill>
                  <a:schemeClr val="bg1"/>
                </a:solidFill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  <a:sym typeface="+mn-ea"/>
              </a:rPr>
              <a:t>4th Gen Intel® Core™ Processors</a:t>
            </a:r>
            <a:endParaRPr lang="zh-CN" altLang="en-US" sz="2200" dirty="0" smtClean="0">
              <a:solidFill>
                <a:schemeClr val="bg1"/>
              </a:solidFill>
            </a:endParaRPr>
          </a:p>
        </p:txBody>
      </p:sp>
      <p:pic>
        <p:nvPicPr>
          <p:cNvPr id="4" name="图片 3" descr="C:\Users\chenyong\Desktop\微信图片_20200601113358.jpg微信图片_20200601113358"/>
          <p:cNvPicPr>
            <a:picLocks noChangeAspect="1"/>
          </p:cNvPicPr>
          <p:nvPr/>
        </p:nvPicPr>
        <p:blipFill>
          <a:blip r:embed="rId9"/>
          <a:srcRect/>
          <a:stretch>
            <a:fillRect/>
          </a:stretch>
        </p:blipFill>
        <p:spPr>
          <a:xfrm>
            <a:off x="203200" y="2085975"/>
            <a:ext cx="3970020" cy="12668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KSO_WM_UNIT_TABLE_BEAUTIFY" val="smartTable{f87ead45-69b4-4b08-a26f-85755fc40390}"/>
</p:tagLst>
</file>

<file path=ppt/tags/tag2.xml><?xml version="1.0" encoding="utf-8"?>
<p:tagLst xmlns:p="http://schemas.openxmlformats.org/presentationml/2006/main">
  <p:tag name="KSO_WM_UNIT_TABLE_BEAUTIFY" val="smartTable{a5c1eb87-b2ca-4be2-8909-dacc29b54270}"/>
</p:tagLst>
</file>

<file path=ppt/tags/tag3.xml><?xml version="1.0" encoding="utf-8"?>
<p:tagLst xmlns:p="http://schemas.openxmlformats.org/presentationml/2006/main">
  <p:tag name="KSO_WM_UNIT_TABLE_BEAUTIFY" val="smartTable{12b87d81-c6ad-4e6b-ac7d-553b0de3033a}"/>
</p:tagLst>
</file>

<file path=ppt/tags/tag4.xml><?xml version="1.0" encoding="utf-8"?>
<p:tagLst xmlns:p="http://schemas.openxmlformats.org/presentationml/2006/main">
  <p:tag name="KSO_WM_UNIT_TABLE_BEAUTIFY" val="smartTable{d93d52f7-d9ec-4c92-b504-3308236b179c}"/>
</p:tagLst>
</file>

<file path=ppt/tags/tag5.xml><?xml version="1.0" encoding="utf-8"?>
<p:tagLst xmlns:p="http://schemas.openxmlformats.org/presentationml/2006/main">
  <p:tag name="KSO_WM_UNIT_TABLE_BEAUTIFY" val="smartTable{71c6ca29-0cfe-4cb3-b5df-05ba1e26b28b}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1678</Words>
  <Application>WPS 演示</Application>
  <PresentationFormat>自定义</PresentationFormat>
  <Paragraphs>176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0" baseType="lpstr">
      <vt:lpstr>Arial</vt:lpstr>
      <vt:lpstr>宋体</vt:lpstr>
      <vt:lpstr>Wingdings</vt:lpstr>
      <vt:lpstr>微软雅黑</vt:lpstr>
      <vt:lpstr>Tahoma</vt:lpstr>
      <vt:lpstr>Times New Roman</vt:lpstr>
      <vt:lpstr>Calibri</vt:lpstr>
      <vt:lpstr>Arial Unicode MS</vt:lpstr>
      <vt:lpstr>Office 主题​​</vt:lpstr>
      <vt:lpstr>PowerPoint 演示文稿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QOTOM</dc:creator>
  <cp:lastModifiedBy>Tina</cp:lastModifiedBy>
  <cp:revision>523</cp:revision>
  <cp:lastPrinted>2019-05-07T03:51:00Z</cp:lastPrinted>
  <dcterms:created xsi:type="dcterms:W3CDTF">2016-12-12T07:26:00Z</dcterms:created>
  <dcterms:modified xsi:type="dcterms:W3CDTF">2021-01-15T09:39:51Z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2052-11.1.0.10314</vt:lpwstr>
  </property>
</Properties>
</file>